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43"/>
  </p:notesMasterIdLst>
  <p:handoutMasterIdLst>
    <p:handoutMasterId r:id="rId44"/>
  </p:handoutMasterIdLst>
  <p:sldIdLst>
    <p:sldId id="1606" r:id="rId4"/>
    <p:sldId id="1587" r:id="rId5"/>
    <p:sldId id="1614" r:id="rId6"/>
    <p:sldId id="1616" r:id="rId7"/>
    <p:sldId id="1617" r:id="rId8"/>
    <p:sldId id="1589" r:id="rId9"/>
    <p:sldId id="1590" r:id="rId10"/>
    <p:sldId id="1627" r:id="rId11"/>
    <p:sldId id="1612" r:id="rId12"/>
    <p:sldId id="1613" r:id="rId13"/>
    <p:sldId id="1573" r:id="rId14"/>
    <p:sldId id="1628" r:id="rId15"/>
    <p:sldId id="545" r:id="rId16"/>
    <p:sldId id="1576" r:id="rId17"/>
    <p:sldId id="1607" r:id="rId18"/>
    <p:sldId id="539" r:id="rId19"/>
    <p:sldId id="547" r:id="rId20"/>
    <p:sldId id="1581" r:id="rId21"/>
    <p:sldId id="1604" r:id="rId22"/>
    <p:sldId id="1618" r:id="rId23"/>
    <p:sldId id="1156" r:id="rId24"/>
    <p:sldId id="1499" r:id="rId25"/>
    <p:sldId id="1584" r:id="rId26"/>
    <p:sldId id="1619" r:id="rId27"/>
    <p:sldId id="1629" r:id="rId28"/>
    <p:sldId id="1623" r:id="rId29"/>
    <p:sldId id="1608" r:id="rId30"/>
    <p:sldId id="1495" r:id="rId31"/>
    <p:sldId id="361" r:id="rId32"/>
    <p:sldId id="1624" r:id="rId33"/>
    <p:sldId id="1630" r:id="rId34"/>
    <p:sldId id="1626" r:id="rId35"/>
    <p:sldId id="1603" r:id="rId36"/>
    <p:sldId id="1610" r:id="rId37"/>
    <p:sldId id="1536" r:id="rId38"/>
    <p:sldId id="1579" r:id="rId39"/>
    <p:sldId id="1567" r:id="rId40"/>
    <p:sldId id="1631" r:id="rId41"/>
    <p:sldId id="1615" r:id="rId42"/>
  </p:sldIdLst>
  <p:sldSz cx="12192000" cy="6858000"/>
  <p:notesSz cx="7315200" cy="96012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34AF75-6430-43EA-6B60-08DEC9A5D355}" name="Michele Beaver" initials="MB" userId="S::michele.beaver@nysed.gov::f2399e04-83d8-41cf-a256-d7dc12a6895d" providerId="AD"/>
  <p188:author id="{E596997D-506C-93DF-0BAB-4C834D95410A}" name="Michele Beaver" initials="MB" userId="S::Michele.Beaver@nysed.gov::f2399e04-83d8-41cf-a256-d7dc12a6895d" providerId="AD"/>
  <p188:author id="{E2857FEA-659B-2BCC-838C-586BE14A00B1}" name="Stephanie Matthews" initials="SM" userId="S::Stephanie.Matthews@nysed.gov::0f5c58a7-6f06-4cbe-8c3b-209f60945f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B10"/>
    <a:srgbClr val="172C51"/>
    <a:srgbClr val="5CB107"/>
    <a:srgbClr val="057108"/>
    <a:srgbClr val="688A26"/>
    <a:srgbClr val="336600"/>
    <a:srgbClr val="EC843E"/>
    <a:srgbClr val="BEBF83"/>
    <a:srgbClr val="BEBBB8"/>
    <a:srgbClr val="D6D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020F0-1433-4665-955A-672882F4F92D}" v="154" dt="2024-09-23T16:50:30.771"/>
    <p1510:client id="{7366326E-A26E-46D2-A463-D268FED86C24}" v="1" dt="2024-09-23T13:05:31.149"/>
  </p1510:revLst>
</p1510:revInfo>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4" d="100"/>
          <a:sy n="164" d="100"/>
        </p:scale>
        <p:origin x="2364" y="1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8/10/relationships/authors" Target="authors.xml"/></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7D73E-CB19-4FDB-889B-97FA47301E90}"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4CB1692D-0534-47AE-8A66-47840C3C2FBA}">
      <dgm:prSet/>
      <dgm:spPr>
        <a:solidFill>
          <a:schemeClr val="accent4"/>
        </a:solidFill>
      </dgm:spPr>
      <dgm:t>
        <a:bodyPr/>
        <a:lstStyle/>
        <a:p>
          <a:r>
            <a:rPr lang="en-US" b="1">
              <a:latin typeface="+mn-lt"/>
            </a:rPr>
            <a:t>May implement now   SFAs are not required to implement until:</a:t>
          </a:r>
        </a:p>
        <a:p>
          <a:r>
            <a:rPr lang="en-US" b="1">
              <a:latin typeface="+mn-lt"/>
            </a:rPr>
            <a:t> SY 2025-26 </a:t>
          </a:r>
          <a:endParaRPr lang="en-US">
            <a:latin typeface="+mn-lt"/>
          </a:endParaRPr>
        </a:p>
      </dgm:t>
    </dgm:pt>
    <dgm:pt modelId="{AC7FAF6D-5BB6-4EA6-BE84-E3A60888E3B9}" type="parTrans" cxnId="{58E5C5A7-F0D8-4056-8A75-1D891F87644E}">
      <dgm:prSet/>
      <dgm:spPr/>
      <dgm:t>
        <a:bodyPr/>
        <a:lstStyle/>
        <a:p>
          <a:endParaRPr lang="en-US">
            <a:latin typeface="+mn-lt"/>
          </a:endParaRPr>
        </a:p>
      </dgm:t>
    </dgm:pt>
    <dgm:pt modelId="{0123DC43-F1D3-4728-AB6E-E047C9680177}" type="sibTrans" cxnId="{58E5C5A7-F0D8-4056-8A75-1D891F87644E}">
      <dgm:prSet/>
      <dgm:spPr/>
      <dgm:t>
        <a:bodyPr/>
        <a:lstStyle/>
        <a:p>
          <a:endParaRPr lang="en-US">
            <a:latin typeface="+mn-lt"/>
          </a:endParaRPr>
        </a:p>
      </dgm:t>
    </dgm:pt>
    <dgm:pt modelId="{F4ADF4A5-1D97-4ED0-B509-7393C52FA805}">
      <dgm:prSet/>
      <dgm:spPr/>
      <dgm:t>
        <a:bodyPr/>
        <a:lstStyle/>
        <a:p>
          <a:r>
            <a:rPr lang="en-US">
              <a:latin typeface="+mn-lt"/>
            </a:rPr>
            <a:t>Added Sugars</a:t>
          </a:r>
        </a:p>
      </dgm:t>
    </dgm:pt>
    <dgm:pt modelId="{321F5CE5-5541-4FDF-A662-D771DC94F992}" type="parTrans" cxnId="{6A161629-3B3F-48AC-921E-B7F283E29D19}">
      <dgm:prSet/>
      <dgm:spPr/>
      <dgm:t>
        <a:bodyPr/>
        <a:lstStyle/>
        <a:p>
          <a:endParaRPr lang="en-US">
            <a:latin typeface="+mn-lt"/>
          </a:endParaRPr>
        </a:p>
      </dgm:t>
    </dgm:pt>
    <dgm:pt modelId="{1CAE55F6-7D79-4FA9-B7A0-9E20D3622E88}" type="sibTrans" cxnId="{6A161629-3B3F-48AC-921E-B7F283E29D19}">
      <dgm:prSet/>
      <dgm:spPr/>
      <dgm:t>
        <a:bodyPr/>
        <a:lstStyle/>
        <a:p>
          <a:endParaRPr lang="en-US">
            <a:latin typeface="+mn-lt"/>
          </a:endParaRPr>
        </a:p>
      </dgm:t>
    </dgm:pt>
    <dgm:pt modelId="{60052E52-EF62-42B1-A8AA-458FD5C164FA}">
      <dgm:prSet/>
      <dgm:spPr/>
      <dgm:t>
        <a:bodyPr/>
        <a:lstStyle/>
        <a:p>
          <a:r>
            <a:rPr lang="en-US">
              <a:latin typeface="+mn-lt"/>
            </a:rPr>
            <a:t>Phase 1- Limit on high-sugar products</a:t>
          </a:r>
        </a:p>
      </dgm:t>
    </dgm:pt>
    <dgm:pt modelId="{3996215D-0395-4230-85A1-D96244611FA4}" type="parTrans" cxnId="{664FE099-70FF-4D17-AE8F-3BD18D12F31F}">
      <dgm:prSet/>
      <dgm:spPr/>
      <dgm:t>
        <a:bodyPr/>
        <a:lstStyle/>
        <a:p>
          <a:endParaRPr lang="en-US">
            <a:latin typeface="+mn-lt"/>
          </a:endParaRPr>
        </a:p>
      </dgm:t>
    </dgm:pt>
    <dgm:pt modelId="{D3781B2F-9A3E-4060-8C8F-B446351D7872}" type="sibTrans" cxnId="{664FE099-70FF-4D17-AE8F-3BD18D12F31F}">
      <dgm:prSet/>
      <dgm:spPr/>
      <dgm:t>
        <a:bodyPr/>
        <a:lstStyle/>
        <a:p>
          <a:endParaRPr lang="en-US">
            <a:latin typeface="+mn-lt"/>
          </a:endParaRPr>
        </a:p>
      </dgm:t>
    </dgm:pt>
    <dgm:pt modelId="{A8C6D416-D8FA-46E6-8A33-E1051637C35B}">
      <dgm:prSet/>
      <dgm:spPr>
        <a:solidFill>
          <a:schemeClr val="accent1"/>
        </a:solidFill>
      </dgm:spPr>
      <dgm:t>
        <a:bodyPr/>
        <a:lstStyle/>
        <a:p>
          <a:r>
            <a:rPr lang="en-US">
              <a:latin typeface="+mn-lt"/>
            </a:rPr>
            <a:t>Breakfast Cereal: ≤ 6 grams per dry ounce</a:t>
          </a:r>
        </a:p>
      </dgm:t>
    </dgm:pt>
    <dgm:pt modelId="{43E0CA8E-1DC8-497C-A866-08550981F295}" type="parTrans" cxnId="{832CF97B-1637-47CB-8EFE-43E7719A1B23}">
      <dgm:prSet/>
      <dgm:spPr/>
      <dgm:t>
        <a:bodyPr/>
        <a:lstStyle/>
        <a:p>
          <a:endParaRPr lang="en-US">
            <a:latin typeface="+mn-lt"/>
          </a:endParaRPr>
        </a:p>
      </dgm:t>
    </dgm:pt>
    <dgm:pt modelId="{6D58FE53-26E9-4969-B287-D47328FBD8D9}" type="sibTrans" cxnId="{832CF97B-1637-47CB-8EFE-43E7719A1B23}">
      <dgm:prSet/>
      <dgm:spPr/>
      <dgm:t>
        <a:bodyPr/>
        <a:lstStyle/>
        <a:p>
          <a:endParaRPr lang="en-US">
            <a:latin typeface="+mn-lt"/>
          </a:endParaRPr>
        </a:p>
      </dgm:t>
    </dgm:pt>
    <dgm:pt modelId="{8EAB0BA1-1EEA-4400-9934-AFD09E33B0A4}">
      <dgm:prSet/>
      <dgm:spPr>
        <a:solidFill>
          <a:schemeClr val="accent1"/>
        </a:solidFill>
      </dgm:spPr>
      <dgm:t>
        <a:bodyPr/>
        <a:lstStyle/>
        <a:p>
          <a:r>
            <a:rPr lang="en-US">
              <a:latin typeface="+mn-lt"/>
            </a:rPr>
            <a:t>Yogurt: ≤ 12grams per 6 ounces (2grams per ounce)</a:t>
          </a:r>
        </a:p>
      </dgm:t>
    </dgm:pt>
    <dgm:pt modelId="{BA9E7757-559C-4CFC-B02F-977D11058C6A}" type="parTrans" cxnId="{CB81F090-3974-4FE4-83B9-9846924EBC9D}">
      <dgm:prSet/>
      <dgm:spPr/>
      <dgm:t>
        <a:bodyPr/>
        <a:lstStyle/>
        <a:p>
          <a:endParaRPr lang="en-US">
            <a:latin typeface="+mn-lt"/>
          </a:endParaRPr>
        </a:p>
      </dgm:t>
    </dgm:pt>
    <dgm:pt modelId="{3AADB4BE-17B9-4711-81B8-18210F60BD68}" type="sibTrans" cxnId="{CB81F090-3974-4FE4-83B9-9846924EBC9D}">
      <dgm:prSet/>
      <dgm:spPr/>
      <dgm:t>
        <a:bodyPr/>
        <a:lstStyle/>
        <a:p>
          <a:endParaRPr lang="en-US">
            <a:latin typeface="+mn-lt"/>
          </a:endParaRPr>
        </a:p>
      </dgm:t>
    </dgm:pt>
    <dgm:pt modelId="{03404931-F4AD-475F-9D1D-D1B0DE753652}">
      <dgm:prSet/>
      <dgm:spPr>
        <a:solidFill>
          <a:schemeClr val="accent1"/>
        </a:solidFill>
      </dgm:spPr>
      <dgm:t>
        <a:bodyPr/>
        <a:lstStyle/>
        <a:p>
          <a:r>
            <a:rPr lang="en-US">
              <a:latin typeface="+mn-lt"/>
            </a:rPr>
            <a:t>Flavored Milk: ≤ 10 grams per 8 </a:t>
          </a:r>
          <a:r>
            <a:rPr lang="en-US" err="1">
              <a:latin typeface="+mn-lt"/>
            </a:rPr>
            <a:t>fl</a:t>
          </a:r>
          <a:r>
            <a:rPr lang="en-US">
              <a:latin typeface="+mn-lt"/>
            </a:rPr>
            <a:t> ounces</a:t>
          </a:r>
        </a:p>
      </dgm:t>
    </dgm:pt>
    <dgm:pt modelId="{586E08D5-415D-45F2-AF96-947D16FEE4E7}" type="parTrans" cxnId="{0370E30C-2FE7-4F04-9B1B-8089A7237F52}">
      <dgm:prSet/>
      <dgm:spPr/>
      <dgm:t>
        <a:bodyPr/>
        <a:lstStyle/>
        <a:p>
          <a:endParaRPr lang="en-US">
            <a:latin typeface="+mn-lt"/>
          </a:endParaRPr>
        </a:p>
      </dgm:t>
    </dgm:pt>
    <dgm:pt modelId="{31101BFF-1F71-4487-8DDF-26141467C31B}" type="sibTrans" cxnId="{0370E30C-2FE7-4F04-9B1B-8089A7237F52}">
      <dgm:prSet/>
      <dgm:spPr/>
      <dgm:t>
        <a:bodyPr/>
        <a:lstStyle/>
        <a:p>
          <a:endParaRPr lang="en-US">
            <a:latin typeface="+mn-lt"/>
          </a:endParaRPr>
        </a:p>
      </dgm:t>
    </dgm:pt>
    <dgm:pt modelId="{3C0D4FC6-5031-4DC1-80CA-3B65B511FA01}">
      <dgm:prSet/>
      <dgm:spPr/>
      <dgm:t>
        <a:bodyPr/>
        <a:lstStyle/>
        <a:p>
          <a:r>
            <a:rPr lang="en-US">
              <a:latin typeface="+mn-lt"/>
            </a:rPr>
            <a:t>Phase 2- Implementing overall weekly limits</a:t>
          </a:r>
        </a:p>
      </dgm:t>
    </dgm:pt>
    <dgm:pt modelId="{E89AC16D-BB57-4D19-8888-3944F63B36FA}" type="parTrans" cxnId="{A49E07CA-8D5A-4FD8-9097-61F7CB44BF62}">
      <dgm:prSet/>
      <dgm:spPr/>
      <dgm:t>
        <a:bodyPr/>
        <a:lstStyle/>
        <a:p>
          <a:endParaRPr lang="en-US">
            <a:latin typeface="+mn-lt"/>
          </a:endParaRPr>
        </a:p>
      </dgm:t>
    </dgm:pt>
    <dgm:pt modelId="{42069E96-C35A-443C-B969-24E6D5965BB9}" type="sibTrans" cxnId="{A49E07CA-8D5A-4FD8-9097-61F7CB44BF62}">
      <dgm:prSet/>
      <dgm:spPr/>
      <dgm:t>
        <a:bodyPr/>
        <a:lstStyle/>
        <a:p>
          <a:endParaRPr lang="en-US">
            <a:latin typeface="+mn-lt"/>
          </a:endParaRPr>
        </a:p>
      </dgm:t>
    </dgm:pt>
    <dgm:pt modelId="{0A2EF873-0539-4C10-AEDF-084352D473DC}">
      <dgm:prSet/>
      <dgm:spPr/>
      <dgm:t>
        <a:bodyPr/>
        <a:lstStyle/>
        <a:p>
          <a:r>
            <a:rPr lang="en-US">
              <a:latin typeface="+mn-lt"/>
            </a:rPr>
            <a:t>Milk</a:t>
          </a:r>
        </a:p>
      </dgm:t>
    </dgm:pt>
    <dgm:pt modelId="{C6598A8B-F39C-4F03-8A73-C681BF265C27}" type="parTrans" cxnId="{25C30478-1F75-4F41-AC85-496541A76922}">
      <dgm:prSet/>
      <dgm:spPr/>
      <dgm:t>
        <a:bodyPr/>
        <a:lstStyle/>
        <a:p>
          <a:endParaRPr lang="en-US">
            <a:latin typeface="+mn-lt"/>
          </a:endParaRPr>
        </a:p>
      </dgm:t>
    </dgm:pt>
    <dgm:pt modelId="{3F33F16B-DBF2-4D1A-B067-01D307A31D3D}" type="sibTrans" cxnId="{25C30478-1F75-4F41-AC85-496541A76922}">
      <dgm:prSet/>
      <dgm:spPr/>
      <dgm:t>
        <a:bodyPr/>
        <a:lstStyle/>
        <a:p>
          <a:endParaRPr lang="en-US">
            <a:latin typeface="+mn-lt"/>
          </a:endParaRPr>
        </a:p>
      </dgm:t>
    </dgm:pt>
    <dgm:pt modelId="{6984A110-692D-4617-A54E-04C563AC429A}">
      <dgm:prSet/>
      <dgm:spPr/>
      <dgm:t>
        <a:bodyPr/>
        <a:lstStyle/>
        <a:p>
          <a:r>
            <a:rPr lang="en-US">
              <a:latin typeface="+mn-lt"/>
            </a:rPr>
            <a:t>Continue to allow flavored and unflavored milk</a:t>
          </a:r>
        </a:p>
      </dgm:t>
    </dgm:pt>
    <dgm:pt modelId="{2B0C44CE-1680-45BD-ABF4-6EA27FA0E1DB}" type="parTrans" cxnId="{ACC0F1E1-1CE8-4A44-88E0-0DAA4A890A7B}">
      <dgm:prSet/>
      <dgm:spPr/>
      <dgm:t>
        <a:bodyPr/>
        <a:lstStyle/>
        <a:p>
          <a:endParaRPr lang="en-US">
            <a:latin typeface="+mn-lt"/>
          </a:endParaRPr>
        </a:p>
      </dgm:t>
    </dgm:pt>
    <dgm:pt modelId="{6BEE147E-3CC6-43EC-BE09-A172BB54B524}" type="sibTrans" cxnId="{ACC0F1E1-1CE8-4A44-88E0-0DAA4A890A7B}">
      <dgm:prSet/>
      <dgm:spPr/>
      <dgm:t>
        <a:bodyPr/>
        <a:lstStyle/>
        <a:p>
          <a:endParaRPr lang="en-US">
            <a:latin typeface="+mn-lt"/>
          </a:endParaRPr>
        </a:p>
      </dgm:t>
    </dgm:pt>
    <dgm:pt modelId="{670607A7-689C-4E63-A3D7-395A91DF5588}" type="pres">
      <dgm:prSet presAssocID="{37A7D73E-CB19-4FDB-889B-97FA47301E90}" presName="diagram" presStyleCnt="0">
        <dgm:presLayoutVars>
          <dgm:chPref val="1"/>
          <dgm:dir/>
          <dgm:animOne val="branch"/>
          <dgm:animLvl val="lvl"/>
          <dgm:resizeHandles val="exact"/>
        </dgm:presLayoutVars>
      </dgm:prSet>
      <dgm:spPr/>
    </dgm:pt>
    <dgm:pt modelId="{E1E6AA98-2180-4825-8B44-FDF5EE80D3EC}" type="pres">
      <dgm:prSet presAssocID="{4CB1692D-0534-47AE-8A66-47840C3C2FBA}" presName="root1" presStyleCnt="0"/>
      <dgm:spPr/>
    </dgm:pt>
    <dgm:pt modelId="{AFEB6404-78EF-4E29-8903-2AD56293D9E1}" type="pres">
      <dgm:prSet presAssocID="{4CB1692D-0534-47AE-8A66-47840C3C2FBA}" presName="LevelOneTextNode" presStyleLbl="node0" presStyleIdx="0" presStyleCnt="3" custScaleX="100011" custScaleY="100426" custLinFactY="7338" custLinFactNeighborX="-45073" custLinFactNeighborY="100000">
        <dgm:presLayoutVars>
          <dgm:chPref val="3"/>
        </dgm:presLayoutVars>
      </dgm:prSet>
      <dgm:spPr/>
    </dgm:pt>
    <dgm:pt modelId="{0FAA0F63-C959-4E47-B54F-819531D93067}" type="pres">
      <dgm:prSet presAssocID="{4CB1692D-0534-47AE-8A66-47840C3C2FBA}" presName="level2hierChild" presStyleCnt="0"/>
      <dgm:spPr/>
    </dgm:pt>
    <dgm:pt modelId="{CC3B1EA3-7081-4695-A077-04B0B4EBBE20}" type="pres">
      <dgm:prSet presAssocID="{F4ADF4A5-1D97-4ED0-B509-7393C52FA805}" presName="root1" presStyleCnt="0"/>
      <dgm:spPr/>
    </dgm:pt>
    <dgm:pt modelId="{34993E4B-51D8-4712-B6BF-1D2E7DC47870}" type="pres">
      <dgm:prSet presAssocID="{F4ADF4A5-1D97-4ED0-B509-7393C52FA805}" presName="LevelOneTextNode" presStyleLbl="node0" presStyleIdx="1" presStyleCnt="3" custScaleX="100011" custScaleY="100426" custLinFactY="-44571" custLinFactNeighborX="-25730" custLinFactNeighborY="-100000">
        <dgm:presLayoutVars>
          <dgm:chPref val="3"/>
        </dgm:presLayoutVars>
      </dgm:prSet>
      <dgm:spPr/>
    </dgm:pt>
    <dgm:pt modelId="{C9B6A37A-5A69-45A0-BD5B-19A647101331}" type="pres">
      <dgm:prSet presAssocID="{F4ADF4A5-1D97-4ED0-B509-7393C52FA805}" presName="level2hierChild" presStyleCnt="0"/>
      <dgm:spPr/>
    </dgm:pt>
    <dgm:pt modelId="{AB5F656A-049B-4C50-BB21-2D61EC4489FC}" type="pres">
      <dgm:prSet presAssocID="{3996215D-0395-4230-85A1-D96244611FA4}" presName="conn2-1" presStyleLbl="parChTrans1D2" presStyleIdx="0" presStyleCnt="3"/>
      <dgm:spPr/>
    </dgm:pt>
    <dgm:pt modelId="{40D8568F-D1C2-4686-B484-1E09E42FD1A0}" type="pres">
      <dgm:prSet presAssocID="{3996215D-0395-4230-85A1-D96244611FA4}" presName="connTx" presStyleLbl="parChTrans1D2" presStyleIdx="0" presStyleCnt="3"/>
      <dgm:spPr/>
    </dgm:pt>
    <dgm:pt modelId="{6B899D6D-1557-455F-9A20-35F670EFE1CC}" type="pres">
      <dgm:prSet presAssocID="{60052E52-EF62-42B1-A8AA-458FD5C164FA}" presName="root2" presStyleCnt="0"/>
      <dgm:spPr/>
    </dgm:pt>
    <dgm:pt modelId="{F271CDDF-B1F8-4FEE-9CBF-18BE5C33106A}" type="pres">
      <dgm:prSet presAssocID="{60052E52-EF62-42B1-A8AA-458FD5C164FA}" presName="LevelTwoTextNode" presStyleLbl="node2" presStyleIdx="0" presStyleCnt="3" custLinFactY="-57585" custLinFactNeighborX="26346" custLinFactNeighborY="-100000">
        <dgm:presLayoutVars>
          <dgm:chPref val="3"/>
        </dgm:presLayoutVars>
      </dgm:prSet>
      <dgm:spPr/>
    </dgm:pt>
    <dgm:pt modelId="{3769DBAA-591C-48EE-9CBF-59CD7DC0EB7E}" type="pres">
      <dgm:prSet presAssocID="{60052E52-EF62-42B1-A8AA-458FD5C164FA}" presName="level3hierChild" presStyleCnt="0"/>
      <dgm:spPr/>
    </dgm:pt>
    <dgm:pt modelId="{8A365DAA-AA82-4799-A94F-9E263EC38C0F}" type="pres">
      <dgm:prSet presAssocID="{43E0CA8E-1DC8-497C-A866-08550981F295}" presName="conn2-1" presStyleLbl="parChTrans1D3" presStyleIdx="0" presStyleCnt="3"/>
      <dgm:spPr/>
    </dgm:pt>
    <dgm:pt modelId="{E5082559-AA8A-41C2-97B6-16E0A8B65349}" type="pres">
      <dgm:prSet presAssocID="{43E0CA8E-1DC8-497C-A866-08550981F295}" presName="connTx" presStyleLbl="parChTrans1D3" presStyleIdx="0" presStyleCnt="3"/>
      <dgm:spPr/>
    </dgm:pt>
    <dgm:pt modelId="{2E642B6C-26E5-4581-B73D-A72957129A3E}" type="pres">
      <dgm:prSet presAssocID="{A8C6D416-D8FA-46E6-8A33-E1051637C35B}" presName="root2" presStyleCnt="0"/>
      <dgm:spPr/>
    </dgm:pt>
    <dgm:pt modelId="{3466022B-CDD4-4EC1-B911-26631CE262A6}" type="pres">
      <dgm:prSet presAssocID="{A8C6D416-D8FA-46E6-8A33-E1051637C35B}" presName="LevelTwoTextNode" presStyleLbl="node3" presStyleIdx="0" presStyleCnt="3" custLinFactNeighborX="40554" custLinFactNeighborY="11064">
        <dgm:presLayoutVars>
          <dgm:chPref val="3"/>
        </dgm:presLayoutVars>
      </dgm:prSet>
      <dgm:spPr/>
    </dgm:pt>
    <dgm:pt modelId="{5179EBEC-6ACD-4B96-9B22-D33FB8FABE6C}" type="pres">
      <dgm:prSet presAssocID="{A8C6D416-D8FA-46E6-8A33-E1051637C35B}" presName="level3hierChild" presStyleCnt="0"/>
      <dgm:spPr/>
    </dgm:pt>
    <dgm:pt modelId="{BB42B222-CDBE-40F1-B458-EE525F97E1D8}" type="pres">
      <dgm:prSet presAssocID="{BA9E7757-559C-4CFC-B02F-977D11058C6A}" presName="conn2-1" presStyleLbl="parChTrans1D3" presStyleIdx="1" presStyleCnt="3"/>
      <dgm:spPr/>
    </dgm:pt>
    <dgm:pt modelId="{7B5EFB25-24F7-4CC5-8DDE-840CF12219A1}" type="pres">
      <dgm:prSet presAssocID="{BA9E7757-559C-4CFC-B02F-977D11058C6A}" presName="connTx" presStyleLbl="parChTrans1D3" presStyleIdx="1" presStyleCnt="3"/>
      <dgm:spPr/>
    </dgm:pt>
    <dgm:pt modelId="{E6E4B9D9-D5A8-44AB-A895-ADE3E8EBECEA}" type="pres">
      <dgm:prSet presAssocID="{8EAB0BA1-1EEA-4400-9934-AFD09E33B0A4}" presName="root2" presStyleCnt="0"/>
      <dgm:spPr/>
    </dgm:pt>
    <dgm:pt modelId="{1136B9FA-9FAB-4CC9-A017-AC25B4C6A4BB}" type="pres">
      <dgm:prSet presAssocID="{8EAB0BA1-1EEA-4400-9934-AFD09E33B0A4}" presName="LevelTwoTextNode" presStyleLbl="node3" presStyleIdx="1" presStyleCnt="3" custLinFactNeighborX="40058" custLinFactNeighborY="13645">
        <dgm:presLayoutVars>
          <dgm:chPref val="3"/>
        </dgm:presLayoutVars>
      </dgm:prSet>
      <dgm:spPr/>
    </dgm:pt>
    <dgm:pt modelId="{D5D7DABC-0881-47C7-8DC8-D3255BEF33B9}" type="pres">
      <dgm:prSet presAssocID="{8EAB0BA1-1EEA-4400-9934-AFD09E33B0A4}" presName="level3hierChild" presStyleCnt="0"/>
      <dgm:spPr/>
    </dgm:pt>
    <dgm:pt modelId="{9036D2CE-B170-4613-9BF9-73834FA33B26}" type="pres">
      <dgm:prSet presAssocID="{586E08D5-415D-45F2-AF96-947D16FEE4E7}" presName="conn2-1" presStyleLbl="parChTrans1D3" presStyleIdx="2" presStyleCnt="3"/>
      <dgm:spPr/>
    </dgm:pt>
    <dgm:pt modelId="{D55A7334-EDB3-4197-B40D-962C7CB82E65}" type="pres">
      <dgm:prSet presAssocID="{586E08D5-415D-45F2-AF96-947D16FEE4E7}" presName="connTx" presStyleLbl="parChTrans1D3" presStyleIdx="2" presStyleCnt="3"/>
      <dgm:spPr/>
    </dgm:pt>
    <dgm:pt modelId="{74C5FB6F-73B7-4873-9CDF-0DEB8F02035F}" type="pres">
      <dgm:prSet presAssocID="{03404931-F4AD-475F-9D1D-D1B0DE753652}" presName="root2" presStyleCnt="0"/>
      <dgm:spPr/>
    </dgm:pt>
    <dgm:pt modelId="{CBCADEFC-4A96-4E74-A5CB-8D6DCE1CD539}" type="pres">
      <dgm:prSet presAssocID="{03404931-F4AD-475F-9D1D-D1B0DE753652}" presName="LevelTwoTextNode" presStyleLbl="node3" presStyleIdx="2" presStyleCnt="3" custLinFactNeighborX="41763" custLinFactNeighborY="26044">
        <dgm:presLayoutVars>
          <dgm:chPref val="3"/>
        </dgm:presLayoutVars>
      </dgm:prSet>
      <dgm:spPr/>
    </dgm:pt>
    <dgm:pt modelId="{036FF24F-CDF5-4F3F-8CF3-B6CB82188967}" type="pres">
      <dgm:prSet presAssocID="{03404931-F4AD-475F-9D1D-D1B0DE753652}" presName="level3hierChild" presStyleCnt="0"/>
      <dgm:spPr/>
    </dgm:pt>
    <dgm:pt modelId="{CDE845ED-4B88-4BBE-BED6-81869DAF7A1D}" type="pres">
      <dgm:prSet presAssocID="{E89AC16D-BB57-4D19-8888-3944F63B36FA}" presName="conn2-1" presStyleLbl="parChTrans1D2" presStyleIdx="1" presStyleCnt="3"/>
      <dgm:spPr/>
    </dgm:pt>
    <dgm:pt modelId="{FB152F94-15F2-4AF3-AF5C-2B5D1409E3E2}" type="pres">
      <dgm:prSet presAssocID="{E89AC16D-BB57-4D19-8888-3944F63B36FA}" presName="connTx" presStyleLbl="parChTrans1D2" presStyleIdx="1" presStyleCnt="3"/>
      <dgm:spPr/>
    </dgm:pt>
    <dgm:pt modelId="{58157656-891F-45D1-B843-B23EB118405C}" type="pres">
      <dgm:prSet presAssocID="{3C0D4FC6-5031-4DC1-80CA-3B65B511FA01}" presName="root2" presStyleCnt="0"/>
      <dgm:spPr/>
    </dgm:pt>
    <dgm:pt modelId="{1E27983D-DDDC-469B-A6DE-C4F9BCD94B6E}" type="pres">
      <dgm:prSet presAssocID="{3C0D4FC6-5031-4DC1-80CA-3B65B511FA01}" presName="LevelTwoTextNode" presStyleLbl="node2" presStyleIdx="1" presStyleCnt="3" custLinFactY="-27493" custLinFactNeighborX="26346" custLinFactNeighborY="-100000">
        <dgm:presLayoutVars>
          <dgm:chPref val="3"/>
        </dgm:presLayoutVars>
      </dgm:prSet>
      <dgm:spPr/>
    </dgm:pt>
    <dgm:pt modelId="{08B34D0A-9B71-4164-BE48-31248DCFF7FB}" type="pres">
      <dgm:prSet presAssocID="{3C0D4FC6-5031-4DC1-80CA-3B65B511FA01}" presName="level3hierChild" presStyleCnt="0"/>
      <dgm:spPr/>
    </dgm:pt>
    <dgm:pt modelId="{5A92E3FA-FE86-43CC-8969-25EC293CF97C}" type="pres">
      <dgm:prSet presAssocID="{0A2EF873-0539-4C10-AEDF-084352D473DC}" presName="root1" presStyleCnt="0"/>
      <dgm:spPr/>
    </dgm:pt>
    <dgm:pt modelId="{F9D629AE-1494-42E3-87EB-7DE0344FB78A}" type="pres">
      <dgm:prSet presAssocID="{0A2EF873-0539-4C10-AEDF-084352D473DC}" presName="LevelOneTextNode" presStyleLbl="node0" presStyleIdx="2" presStyleCnt="3" custScaleX="100011" custScaleY="100426" custLinFactNeighborX="-15357" custLinFactNeighborY="-41496">
        <dgm:presLayoutVars>
          <dgm:chPref val="3"/>
        </dgm:presLayoutVars>
      </dgm:prSet>
      <dgm:spPr/>
    </dgm:pt>
    <dgm:pt modelId="{4F43BC6E-2F5E-432B-863C-DB93E2B56E6A}" type="pres">
      <dgm:prSet presAssocID="{0A2EF873-0539-4C10-AEDF-084352D473DC}" presName="level2hierChild" presStyleCnt="0"/>
      <dgm:spPr/>
    </dgm:pt>
    <dgm:pt modelId="{57C2666B-A364-461B-BE03-90FC6F0D21AC}" type="pres">
      <dgm:prSet presAssocID="{2B0C44CE-1680-45BD-ABF4-6EA27FA0E1DB}" presName="conn2-1" presStyleLbl="parChTrans1D2" presStyleIdx="2" presStyleCnt="3"/>
      <dgm:spPr/>
    </dgm:pt>
    <dgm:pt modelId="{091D24AF-A3C1-46B2-B919-3EA183E1DFB0}" type="pres">
      <dgm:prSet presAssocID="{2B0C44CE-1680-45BD-ABF4-6EA27FA0E1DB}" presName="connTx" presStyleLbl="parChTrans1D2" presStyleIdx="2" presStyleCnt="3"/>
      <dgm:spPr/>
    </dgm:pt>
    <dgm:pt modelId="{A8AECDF6-0397-4792-B317-6DDC432E2A73}" type="pres">
      <dgm:prSet presAssocID="{6984A110-692D-4617-A54E-04C563AC429A}" presName="root2" presStyleCnt="0"/>
      <dgm:spPr/>
    </dgm:pt>
    <dgm:pt modelId="{418AB42B-C76D-4831-B968-C398E1CF0AC7}" type="pres">
      <dgm:prSet presAssocID="{6984A110-692D-4617-A54E-04C563AC429A}" presName="LevelTwoTextNode" presStyleLbl="node2" presStyleIdx="2" presStyleCnt="3" custLinFactNeighborX="17722" custLinFactNeighborY="-38995">
        <dgm:presLayoutVars>
          <dgm:chPref val="3"/>
        </dgm:presLayoutVars>
      </dgm:prSet>
      <dgm:spPr/>
    </dgm:pt>
    <dgm:pt modelId="{832873EE-B604-46F8-8BEC-9000B120BA11}" type="pres">
      <dgm:prSet presAssocID="{6984A110-692D-4617-A54E-04C563AC429A}" presName="level3hierChild" presStyleCnt="0"/>
      <dgm:spPr/>
    </dgm:pt>
  </dgm:ptLst>
  <dgm:cxnLst>
    <dgm:cxn modelId="{A8665B00-971B-452E-B7C0-1B67A927D48C}" type="presOf" srcId="{3996215D-0395-4230-85A1-D96244611FA4}" destId="{40D8568F-D1C2-4686-B484-1E09E42FD1A0}" srcOrd="1" destOrd="0" presId="urn:microsoft.com/office/officeart/2005/8/layout/hierarchy2"/>
    <dgm:cxn modelId="{F0457C08-B5CB-4122-90BC-9A076AABEC4A}" type="presOf" srcId="{BA9E7757-559C-4CFC-B02F-977D11058C6A}" destId="{7B5EFB25-24F7-4CC5-8DDE-840CF12219A1}" srcOrd="1" destOrd="0" presId="urn:microsoft.com/office/officeart/2005/8/layout/hierarchy2"/>
    <dgm:cxn modelId="{0370E30C-2FE7-4F04-9B1B-8089A7237F52}" srcId="{60052E52-EF62-42B1-A8AA-458FD5C164FA}" destId="{03404931-F4AD-475F-9D1D-D1B0DE753652}" srcOrd="2" destOrd="0" parTransId="{586E08D5-415D-45F2-AF96-947D16FEE4E7}" sibTransId="{31101BFF-1F71-4487-8DDF-26141467C31B}"/>
    <dgm:cxn modelId="{28AD8E1B-1222-4BED-843B-6399C7E54063}" type="presOf" srcId="{3C0D4FC6-5031-4DC1-80CA-3B65B511FA01}" destId="{1E27983D-DDDC-469B-A6DE-C4F9BCD94B6E}" srcOrd="0" destOrd="0" presId="urn:microsoft.com/office/officeart/2005/8/layout/hierarchy2"/>
    <dgm:cxn modelId="{6A161629-3B3F-48AC-921E-B7F283E29D19}" srcId="{37A7D73E-CB19-4FDB-889B-97FA47301E90}" destId="{F4ADF4A5-1D97-4ED0-B509-7393C52FA805}" srcOrd="1" destOrd="0" parTransId="{321F5CE5-5541-4FDF-A662-D771DC94F992}" sibTransId="{1CAE55F6-7D79-4FA9-B7A0-9E20D3622E88}"/>
    <dgm:cxn modelId="{A8D0232E-6D3C-47E3-8CCB-024974C4E440}" type="presOf" srcId="{A8C6D416-D8FA-46E6-8A33-E1051637C35B}" destId="{3466022B-CDD4-4EC1-B911-26631CE262A6}" srcOrd="0" destOrd="0" presId="urn:microsoft.com/office/officeart/2005/8/layout/hierarchy2"/>
    <dgm:cxn modelId="{A8789D30-3E8A-46EA-BAD3-CDF595FFB8A3}" type="presOf" srcId="{2B0C44CE-1680-45BD-ABF4-6EA27FA0E1DB}" destId="{091D24AF-A3C1-46B2-B919-3EA183E1DFB0}" srcOrd="1" destOrd="0" presId="urn:microsoft.com/office/officeart/2005/8/layout/hierarchy2"/>
    <dgm:cxn modelId="{BEF5E036-052A-431A-98EB-638C9EEC675A}" type="presOf" srcId="{37A7D73E-CB19-4FDB-889B-97FA47301E90}" destId="{670607A7-689C-4E63-A3D7-395A91DF5588}" srcOrd="0" destOrd="0" presId="urn:microsoft.com/office/officeart/2005/8/layout/hierarchy2"/>
    <dgm:cxn modelId="{AD1FE83D-66A4-4C7E-8960-26A8F4D99172}" type="presOf" srcId="{03404931-F4AD-475F-9D1D-D1B0DE753652}" destId="{CBCADEFC-4A96-4E74-A5CB-8D6DCE1CD539}" srcOrd="0" destOrd="0" presId="urn:microsoft.com/office/officeart/2005/8/layout/hierarchy2"/>
    <dgm:cxn modelId="{00635A5B-201C-42F5-B9AC-8ABF82503F43}" type="presOf" srcId="{8EAB0BA1-1EEA-4400-9934-AFD09E33B0A4}" destId="{1136B9FA-9FAB-4CC9-A017-AC25B4C6A4BB}" srcOrd="0" destOrd="0" presId="urn:microsoft.com/office/officeart/2005/8/layout/hierarchy2"/>
    <dgm:cxn modelId="{CC92AA5D-C894-44A9-9B31-9E97E9ACE4F1}" type="presOf" srcId="{43E0CA8E-1DC8-497C-A866-08550981F295}" destId="{E5082559-AA8A-41C2-97B6-16E0A8B65349}" srcOrd="1" destOrd="0" presId="urn:microsoft.com/office/officeart/2005/8/layout/hierarchy2"/>
    <dgm:cxn modelId="{B4E56762-BB53-4DB7-BA7A-B09C60A166C2}" type="presOf" srcId="{43E0CA8E-1DC8-497C-A866-08550981F295}" destId="{8A365DAA-AA82-4799-A94F-9E263EC38C0F}" srcOrd="0" destOrd="0" presId="urn:microsoft.com/office/officeart/2005/8/layout/hierarchy2"/>
    <dgm:cxn modelId="{3DD67C43-CB9D-41C0-9AF9-DE1B2C79C23A}" type="presOf" srcId="{0A2EF873-0539-4C10-AEDF-084352D473DC}" destId="{F9D629AE-1494-42E3-87EB-7DE0344FB78A}" srcOrd="0" destOrd="0" presId="urn:microsoft.com/office/officeart/2005/8/layout/hierarchy2"/>
    <dgm:cxn modelId="{188E8F65-ED79-4EDC-8B79-5A1ADAF12F00}" type="presOf" srcId="{60052E52-EF62-42B1-A8AA-458FD5C164FA}" destId="{F271CDDF-B1F8-4FEE-9CBF-18BE5C33106A}" srcOrd="0" destOrd="0" presId="urn:microsoft.com/office/officeart/2005/8/layout/hierarchy2"/>
    <dgm:cxn modelId="{F547584C-3562-4C59-9647-7763A916B8FD}" type="presOf" srcId="{586E08D5-415D-45F2-AF96-947D16FEE4E7}" destId="{9036D2CE-B170-4613-9BF9-73834FA33B26}" srcOrd="0" destOrd="0" presId="urn:microsoft.com/office/officeart/2005/8/layout/hierarchy2"/>
    <dgm:cxn modelId="{82DD896E-9FDC-4EEF-B57B-F68C1A8A78D9}" type="presOf" srcId="{E89AC16D-BB57-4D19-8888-3944F63B36FA}" destId="{FB152F94-15F2-4AF3-AF5C-2B5D1409E3E2}" srcOrd="1" destOrd="0" presId="urn:microsoft.com/office/officeart/2005/8/layout/hierarchy2"/>
    <dgm:cxn modelId="{BB74DD76-6723-44D0-954B-C5CDA8D3A9FD}" type="presOf" srcId="{2B0C44CE-1680-45BD-ABF4-6EA27FA0E1DB}" destId="{57C2666B-A364-461B-BE03-90FC6F0D21AC}" srcOrd="0" destOrd="0" presId="urn:microsoft.com/office/officeart/2005/8/layout/hierarchy2"/>
    <dgm:cxn modelId="{25C30478-1F75-4F41-AC85-496541A76922}" srcId="{37A7D73E-CB19-4FDB-889B-97FA47301E90}" destId="{0A2EF873-0539-4C10-AEDF-084352D473DC}" srcOrd="2" destOrd="0" parTransId="{C6598A8B-F39C-4F03-8A73-C681BF265C27}" sibTransId="{3F33F16B-DBF2-4D1A-B067-01D307A31D3D}"/>
    <dgm:cxn modelId="{832CF97B-1637-47CB-8EFE-43E7719A1B23}" srcId="{60052E52-EF62-42B1-A8AA-458FD5C164FA}" destId="{A8C6D416-D8FA-46E6-8A33-E1051637C35B}" srcOrd="0" destOrd="0" parTransId="{43E0CA8E-1DC8-497C-A866-08550981F295}" sibTransId="{6D58FE53-26E9-4969-B287-D47328FBD8D9}"/>
    <dgm:cxn modelId="{27A96F80-5B34-4E02-B818-39CB8CFB9EAA}" type="presOf" srcId="{BA9E7757-559C-4CFC-B02F-977D11058C6A}" destId="{BB42B222-CDBE-40F1-B458-EE525F97E1D8}" srcOrd="0" destOrd="0" presId="urn:microsoft.com/office/officeart/2005/8/layout/hierarchy2"/>
    <dgm:cxn modelId="{A1E6C08A-104A-4045-B421-24B1B7180FCD}" type="presOf" srcId="{6984A110-692D-4617-A54E-04C563AC429A}" destId="{418AB42B-C76D-4831-B968-C398E1CF0AC7}" srcOrd="0" destOrd="0" presId="urn:microsoft.com/office/officeart/2005/8/layout/hierarchy2"/>
    <dgm:cxn modelId="{CB81F090-3974-4FE4-83B9-9846924EBC9D}" srcId="{60052E52-EF62-42B1-A8AA-458FD5C164FA}" destId="{8EAB0BA1-1EEA-4400-9934-AFD09E33B0A4}" srcOrd="1" destOrd="0" parTransId="{BA9E7757-559C-4CFC-B02F-977D11058C6A}" sibTransId="{3AADB4BE-17B9-4711-81B8-18210F60BD68}"/>
    <dgm:cxn modelId="{664FE099-70FF-4D17-AE8F-3BD18D12F31F}" srcId="{F4ADF4A5-1D97-4ED0-B509-7393C52FA805}" destId="{60052E52-EF62-42B1-A8AA-458FD5C164FA}" srcOrd="0" destOrd="0" parTransId="{3996215D-0395-4230-85A1-D96244611FA4}" sibTransId="{D3781B2F-9A3E-4060-8C8F-B446351D7872}"/>
    <dgm:cxn modelId="{5AC6CDA3-8597-46BC-9284-8AF60119EC13}" type="presOf" srcId="{3996215D-0395-4230-85A1-D96244611FA4}" destId="{AB5F656A-049B-4C50-BB21-2D61EC4489FC}" srcOrd="0" destOrd="0" presId="urn:microsoft.com/office/officeart/2005/8/layout/hierarchy2"/>
    <dgm:cxn modelId="{58E5C5A7-F0D8-4056-8A75-1D891F87644E}" srcId="{37A7D73E-CB19-4FDB-889B-97FA47301E90}" destId="{4CB1692D-0534-47AE-8A66-47840C3C2FBA}" srcOrd="0" destOrd="0" parTransId="{AC7FAF6D-5BB6-4EA6-BE84-E3A60888E3B9}" sibTransId="{0123DC43-F1D3-4728-AB6E-E047C9680177}"/>
    <dgm:cxn modelId="{334B68BB-EB22-40CA-A2CD-FDE42C361E4D}" type="presOf" srcId="{586E08D5-415D-45F2-AF96-947D16FEE4E7}" destId="{D55A7334-EDB3-4197-B40D-962C7CB82E65}" srcOrd="1" destOrd="0" presId="urn:microsoft.com/office/officeart/2005/8/layout/hierarchy2"/>
    <dgm:cxn modelId="{97DFDCC0-B406-42F7-8D9E-8FE44172564D}" type="presOf" srcId="{4CB1692D-0534-47AE-8A66-47840C3C2FBA}" destId="{AFEB6404-78EF-4E29-8903-2AD56293D9E1}" srcOrd="0" destOrd="0" presId="urn:microsoft.com/office/officeart/2005/8/layout/hierarchy2"/>
    <dgm:cxn modelId="{A49E07CA-8D5A-4FD8-9097-61F7CB44BF62}" srcId="{F4ADF4A5-1D97-4ED0-B509-7393C52FA805}" destId="{3C0D4FC6-5031-4DC1-80CA-3B65B511FA01}" srcOrd="1" destOrd="0" parTransId="{E89AC16D-BB57-4D19-8888-3944F63B36FA}" sibTransId="{42069E96-C35A-443C-B969-24E6D5965BB9}"/>
    <dgm:cxn modelId="{5C867AD3-DB1A-444B-BF75-5D9FE4E33092}" type="presOf" srcId="{F4ADF4A5-1D97-4ED0-B509-7393C52FA805}" destId="{34993E4B-51D8-4712-B6BF-1D2E7DC47870}" srcOrd="0" destOrd="0" presId="urn:microsoft.com/office/officeart/2005/8/layout/hierarchy2"/>
    <dgm:cxn modelId="{156AE7DF-EE0D-4CA5-A00C-3539BB88D550}" type="presOf" srcId="{E89AC16D-BB57-4D19-8888-3944F63B36FA}" destId="{CDE845ED-4B88-4BBE-BED6-81869DAF7A1D}" srcOrd="0" destOrd="0" presId="urn:microsoft.com/office/officeart/2005/8/layout/hierarchy2"/>
    <dgm:cxn modelId="{ACC0F1E1-1CE8-4A44-88E0-0DAA4A890A7B}" srcId="{0A2EF873-0539-4C10-AEDF-084352D473DC}" destId="{6984A110-692D-4617-A54E-04C563AC429A}" srcOrd="0" destOrd="0" parTransId="{2B0C44CE-1680-45BD-ABF4-6EA27FA0E1DB}" sibTransId="{6BEE147E-3CC6-43EC-BE09-A172BB54B524}"/>
    <dgm:cxn modelId="{370C881D-7AC1-4B21-881D-51FAF915CD11}" type="presParOf" srcId="{670607A7-689C-4E63-A3D7-395A91DF5588}" destId="{E1E6AA98-2180-4825-8B44-FDF5EE80D3EC}" srcOrd="0" destOrd="0" presId="urn:microsoft.com/office/officeart/2005/8/layout/hierarchy2"/>
    <dgm:cxn modelId="{42C7173E-7B3F-4131-A33C-493444814519}" type="presParOf" srcId="{E1E6AA98-2180-4825-8B44-FDF5EE80D3EC}" destId="{AFEB6404-78EF-4E29-8903-2AD56293D9E1}" srcOrd="0" destOrd="0" presId="urn:microsoft.com/office/officeart/2005/8/layout/hierarchy2"/>
    <dgm:cxn modelId="{EFC9F4EC-27F8-4B38-9AF5-10A9225DCB92}" type="presParOf" srcId="{E1E6AA98-2180-4825-8B44-FDF5EE80D3EC}" destId="{0FAA0F63-C959-4E47-B54F-819531D93067}" srcOrd="1" destOrd="0" presId="urn:microsoft.com/office/officeart/2005/8/layout/hierarchy2"/>
    <dgm:cxn modelId="{3B50C403-ED2B-4F30-ADA9-B0367B2D931E}" type="presParOf" srcId="{670607A7-689C-4E63-A3D7-395A91DF5588}" destId="{CC3B1EA3-7081-4695-A077-04B0B4EBBE20}" srcOrd="1" destOrd="0" presId="urn:microsoft.com/office/officeart/2005/8/layout/hierarchy2"/>
    <dgm:cxn modelId="{FE1E7BAA-2F30-4CCC-8F07-CA1DD668A068}" type="presParOf" srcId="{CC3B1EA3-7081-4695-A077-04B0B4EBBE20}" destId="{34993E4B-51D8-4712-B6BF-1D2E7DC47870}" srcOrd="0" destOrd="0" presId="urn:microsoft.com/office/officeart/2005/8/layout/hierarchy2"/>
    <dgm:cxn modelId="{DBB88F34-51AC-4EB1-BC85-E028A845A58D}" type="presParOf" srcId="{CC3B1EA3-7081-4695-A077-04B0B4EBBE20}" destId="{C9B6A37A-5A69-45A0-BD5B-19A647101331}" srcOrd="1" destOrd="0" presId="urn:microsoft.com/office/officeart/2005/8/layout/hierarchy2"/>
    <dgm:cxn modelId="{E5F0F762-05BD-47EA-AFC8-CAC9D98AE14E}" type="presParOf" srcId="{C9B6A37A-5A69-45A0-BD5B-19A647101331}" destId="{AB5F656A-049B-4C50-BB21-2D61EC4489FC}" srcOrd="0" destOrd="0" presId="urn:microsoft.com/office/officeart/2005/8/layout/hierarchy2"/>
    <dgm:cxn modelId="{37E708A7-1E9A-4696-8DFE-C29172AB3CC3}" type="presParOf" srcId="{AB5F656A-049B-4C50-BB21-2D61EC4489FC}" destId="{40D8568F-D1C2-4686-B484-1E09E42FD1A0}" srcOrd="0" destOrd="0" presId="urn:microsoft.com/office/officeart/2005/8/layout/hierarchy2"/>
    <dgm:cxn modelId="{3128D647-C12F-4A61-B67F-1E9CFDF9E419}" type="presParOf" srcId="{C9B6A37A-5A69-45A0-BD5B-19A647101331}" destId="{6B899D6D-1557-455F-9A20-35F670EFE1CC}" srcOrd="1" destOrd="0" presId="urn:microsoft.com/office/officeart/2005/8/layout/hierarchy2"/>
    <dgm:cxn modelId="{972FF145-A498-440E-9335-9911D9AEBCC3}" type="presParOf" srcId="{6B899D6D-1557-455F-9A20-35F670EFE1CC}" destId="{F271CDDF-B1F8-4FEE-9CBF-18BE5C33106A}" srcOrd="0" destOrd="0" presId="urn:microsoft.com/office/officeart/2005/8/layout/hierarchy2"/>
    <dgm:cxn modelId="{98B3EFB4-A485-4C11-9D92-73054F218704}" type="presParOf" srcId="{6B899D6D-1557-455F-9A20-35F670EFE1CC}" destId="{3769DBAA-591C-48EE-9CBF-59CD7DC0EB7E}" srcOrd="1" destOrd="0" presId="urn:microsoft.com/office/officeart/2005/8/layout/hierarchy2"/>
    <dgm:cxn modelId="{6571EBC1-783C-4206-8E61-B29CF12E5068}" type="presParOf" srcId="{3769DBAA-591C-48EE-9CBF-59CD7DC0EB7E}" destId="{8A365DAA-AA82-4799-A94F-9E263EC38C0F}" srcOrd="0" destOrd="0" presId="urn:microsoft.com/office/officeart/2005/8/layout/hierarchy2"/>
    <dgm:cxn modelId="{28ACC17B-1643-40E1-8B47-64DCD69D69D7}" type="presParOf" srcId="{8A365DAA-AA82-4799-A94F-9E263EC38C0F}" destId="{E5082559-AA8A-41C2-97B6-16E0A8B65349}" srcOrd="0" destOrd="0" presId="urn:microsoft.com/office/officeart/2005/8/layout/hierarchy2"/>
    <dgm:cxn modelId="{B704B767-7018-4533-9840-A45B627DD184}" type="presParOf" srcId="{3769DBAA-591C-48EE-9CBF-59CD7DC0EB7E}" destId="{2E642B6C-26E5-4581-B73D-A72957129A3E}" srcOrd="1" destOrd="0" presId="urn:microsoft.com/office/officeart/2005/8/layout/hierarchy2"/>
    <dgm:cxn modelId="{A3B2DF07-6C41-4915-BEC2-F74A70017BE8}" type="presParOf" srcId="{2E642B6C-26E5-4581-B73D-A72957129A3E}" destId="{3466022B-CDD4-4EC1-B911-26631CE262A6}" srcOrd="0" destOrd="0" presId="urn:microsoft.com/office/officeart/2005/8/layout/hierarchy2"/>
    <dgm:cxn modelId="{4BC8943A-30F6-423F-822B-971107BBC6BD}" type="presParOf" srcId="{2E642B6C-26E5-4581-B73D-A72957129A3E}" destId="{5179EBEC-6ACD-4B96-9B22-D33FB8FABE6C}" srcOrd="1" destOrd="0" presId="urn:microsoft.com/office/officeart/2005/8/layout/hierarchy2"/>
    <dgm:cxn modelId="{A84182E8-52BE-4D3B-913C-629F8DBF1311}" type="presParOf" srcId="{3769DBAA-591C-48EE-9CBF-59CD7DC0EB7E}" destId="{BB42B222-CDBE-40F1-B458-EE525F97E1D8}" srcOrd="2" destOrd="0" presId="urn:microsoft.com/office/officeart/2005/8/layout/hierarchy2"/>
    <dgm:cxn modelId="{69B7B778-1151-4760-B802-844CEBB3BD26}" type="presParOf" srcId="{BB42B222-CDBE-40F1-B458-EE525F97E1D8}" destId="{7B5EFB25-24F7-4CC5-8DDE-840CF12219A1}" srcOrd="0" destOrd="0" presId="urn:microsoft.com/office/officeart/2005/8/layout/hierarchy2"/>
    <dgm:cxn modelId="{32EC261C-FF23-40E8-9106-F1E38645DA26}" type="presParOf" srcId="{3769DBAA-591C-48EE-9CBF-59CD7DC0EB7E}" destId="{E6E4B9D9-D5A8-44AB-A895-ADE3E8EBECEA}" srcOrd="3" destOrd="0" presId="urn:microsoft.com/office/officeart/2005/8/layout/hierarchy2"/>
    <dgm:cxn modelId="{6DAA51E5-6B14-4BE1-ADB9-BD8C6ED3EC8F}" type="presParOf" srcId="{E6E4B9D9-D5A8-44AB-A895-ADE3E8EBECEA}" destId="{1136B9FA-9FAB-4CC9-A017-AC25B4C6A4BB}" srcOrd="0" destOrd="0" presId="urn:microsoft.com/office/officeart/2005/8/layout/hierarchy2"/>
    <dgm:cxn modelId="{5FA6E32C-9820-48EF-990B-79C1BDB1E03C}" type="presParOf" srcId="{E6E4B9D9-D5A8-44AB-A895-ADE3E8EBECEA}" destId="{D5D7DABC-0881-47C7-8DC8-D3255BEF33B9}" srcOrd="1" destOrd="0" presId="urn:microsoft.com/office/officeart/2005/8/layout/hierarchy2"/>
    <dgm:cxn modelId="{FE2E9774-892E-4314-8A61-2E2149782720}" type="presParOf" srcId="{3769DBAA-591C-48EE-9CBF-59CD7DC0EB7E}" destId="{9036D2CE-B170-4613-9BF9-73834FA33B26}" srcOrd="4" destOrd="0" presId="urn:microsoft.com/office/officeart/2005/8/layout/hierarchy2"/>
    <dgm:cxn modelId="{4B9FE286-1E93-42B0-BD1B-03C5932F912F}" type="presParOf" srcId="{9036D2CE-B170-4613-9BF9-73834FA33B26}" destId="{D55A7334-EDB3-4197-B40D-962C7CB82E65}" srcOrd="0" destOrd="0" presId="urn:microsoft.com/office/officeart/2005/8/layout/hierarchy2"/>
    <dgm:cxn modelId="{86BFD340-DFFA-419B-B5A3-C620C1D8C7DF}" type="presParOf" srcId="{3769DBAA-591C-48EE-9CBF-59CD7DC0EB7E}" destId="{74C5FB6F-73B7-4873-9CDF-0DEB8F02035F}" srcOrd="5" destOrd="0" presId="urn:microsoft.com/office/officeart/2005/8/layout/hierarchy2"/>
    <dgm:cxn modelId="{7D3DD16E-8D81-4CBC-93FB-9850E401A5A6}" type="presParOf" srcId="{74C5FB6F-73B7-4873-9CDF-0DEB8F02035F}" destId="{CBCADEFC-4A96-4E74-A5CB-8D6DCE1CD539}" srcOrd="0" destOrd="0" presId="urn:microsoft.com/office/officeart/2005/8/layout/hierarchy2"/>
    <dgm:cxn modelId="{4D7450FB-4996-491A-8918-F62801B41047}" type="presParOf" srcId="{74C5FB6F-73B7-4873-9CDF-0DEB8F02035F}" destId="{036FF24F-CDF5-4F3F-8CF3-B6CB82188967}" srcOrd="1" destOrd="0" presId="urn:microsoft.com/office/officeart/2005/8/layout/hierarchy2"/>
    <dgm:cxn modelId="{B3DDA268-6B20-4681-99F3-02D4FB512038}" type="presParOf" srcId="{C9B6A37A-5A69-45A0-BD5B-19A647101331}" destId="{CDE845ED-4B88-4BBE-BED6-81869DAF7A1D}" srcOrd="2" destOrd="0" presId="urn:microsoft.com/office/officeart/2005/8/layout/hierarchy2"/>
    <dgm:cxn modelId="{828281C6-D0EE-45D6-A984-60B7E7BFE9A9}" type="presParOf" srcId="{CDE845ED-4B88-4BBE-BED6-81869DAF7A1D}" destId="{FB152F94-15F2-4AF3-AF5C-2B5D1409E3E2}" srcOrd="0" destOrd="0" presId="urn:microsoft.com/office/officeart/2005/8/layout/hierarchy2"/>
    <dgm:cxn modelId="{3216FF06-5ABF-47B3-90D6-127F92A474DE}" type="presParOf" srcId="{C9B6A37A-5A69-45A0-BD5B-19A647101331}" destId="{58157656-891F-45D1-B843-B23EB118405C}" srcOrd="3" destOrd="0" presId="urn:microsoft.com/office/officeart/2005/8/layout/hierarchy2"/>
    <dgm:cxn modelId="{77DF48B2-90F0-4F39-9FEB-2BB6B5277F0C}" type="presParOf" srcId="{58157656-891F-45D1-B843-B23EB118405C}" destId="{1E27983D-DDDC-469B-A6DE-C4F9BCD94B6E}" srcOrd="0" destOrd="0" presId="urn:microsoft.com/office/officeart/2005/8/layout/hierarchy2"/>
    <dgm:cxn modelId="{2642A679-CFC2-4BED-8AB1-B38D5E30D7EE}" type="presParOf" srcId="{58157656-891F-45D1-B843-B23EB118405C}" destId="{08B34D0A-9B71-4164-BE48-31248DCFF7FB}" srcOrd="1" destOrd="0" presId="urn:microsoft.com/office/officeart/2005/8/layout/hierarchy2"/>
    <dgm:cxn modelId="{24D1FB01-BA6A-402F-9FE0-12F67C226339}" type="presParOf" srcId="{670607A7-689C-4E63-A3D7-395A91DF5588}" destId="{5A92E3FA-FE86-43CC-8969-25EC293CF97C}" srcOrd="2" destOrd="0" presId="urn:microsoft.com/office/officeart/2005/8/layout/hierarchy2"/>
    <dgm:cxn modelId="{9EB84374-5D3B-4A4B-8BDB-95865DC7E1C8}" type="presParOf" srcId="{5A92E3FA-FE86-43CC-8969-25EC293CF97C}" destId="{F9D629AE-1494-42E3-87EB-7DE0344FB78A}" srcOrd="0" destOrd="0" presId="urn:microsoft.com/office/officeart/2005/8/layout/hierarchy2"/>
    <dgm:cxn modelId="{BA470712-CC97-40B9-A401-D750921648DD}" type="presParOf" srcId="{5A92E3FA-FE86-43CC-8969-25EC293CF97C}" destId="{4F43BC6E-2F5E-432B-863C-DB93E2B56E6A}" srcOrd="1" destOrd="0" presId="urn:microsoft.com/office/officeart/2005/8/layout/hierarchy2"/>
    <dgm:cxn modelId="{2382E557-64FF-4CE6-BF0F-E443841B9D02}" type="presParOf" srcId="{4F43BC6E-2F5E-432B-863C-DB93E2B56E6A}" destId="{57C2666B-A364-461B-BE03-90FC6F0D21AC}" srcOrd="0" destOrd="0" presId="urn:microsoft.com/office/officeart/2005/8/layout/hierarchy2"/>
    <dgm:cxn modelId="{C7C780C0-7CEC-4451-88D4-83B38C14B3DE}" type="presParOf" srcId="{57C2666B-A364-461B-BE03-90FC6F0D21AC}" destId="{091D24AF-A3C1-46B2-B919-3EA183E1DFB0}" srcOrd="0" destOrd="0" presId="urn:microsoft.com/office/officeart/2005/8/layout/hierarchy2"/>
    <dgm:cxn modelId="{06844D7C-E6E8-4DFA-AC28-B0BE265DD0B8}" type="presParOf" srcId="{4F43BC6E-2F5E-432B-863C-DB93E2B56E6A}" destId="{A8AECDF6-0397-4792-B317-6DDC432E2A73}" srcOrd="1" destOrd="0" presId="urn:microsoft.com/office/officeart/2005/8/layout/hierarchy2"/>
    <dgm:cxn modelId="{EF503D6A-6785-4D8D-A471-BABA8A881F48}" type="presParOf" srcId="{A8AECDF6-0397-4792-B317-6DDC432E2A73}" destId="{418AB42B-C76D-4831-B968-C398E1CF0AC7}" srcOrd="0" destOrd="0" presId="urn:microsoft.com/office/officeart/2005/8/layout/hierarchy2"/>
    <dgm:cxn modelId="{3EDFAB26-E958-4578-94FA-8BE9EB073648}" type="presParOf" srcId="{A8AECDF6-0397-4792-B317-6DDC432E2A73}" destId="{832873EE-B604-46F8-8BEC-9000B120BA11}" srcOrd="1" destOrd="0" presId="urn:microsoft.com/office/officeart/2005/8/layout/hierarchy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9814BE-F0BB-49B4-A70E-96769EC4BB3E}"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AFBBFFC-D792-4F0D-B2F3-311C8EC3F69E}">
      <dgm:prSet custT="1"/>
      <dgm:spPr/>
      <dgm:t>
        <a:bodyPr/>
        <a:lstStyle/>
        <a:p>
          <a:pPr>
            <a:lnSpc>
              <a:spcPct val="100000"/>
            </a:lnSpc>
          </a:pPr>
          <a:r>
            <a:rPr lang="en-US" sz="1400"/>
            <a:t>Uses meal patterns, or age/grade groups</a:t>
          </a:r>
        </a:p>
      </dgm:t>
    </dgm:pt>
    <dgm:pt modelId="{86A3B78F-B721-4763-A81F-438470D1A87B}" type="parTrans" cxnId="{7A6F1B08-2843-4C8D-870E-E28FC85DF915}">
      <dgm:prSet/>
      <dgm:spPr/>
      <dgm:t>
        <a:bodyPr/>
        <a:lstStyle/>
        <a:p>
          <a:endParaRPr lang="en-US" sz="1400"/>
        </a:p>
      </dgm:t>
    </dgm:pt>
    <dgm:pt modelId="{91FE72DD-4314-4BFB-A576-090C37C36235}" type="sibTrans" cxnId="{7A6F1B08-2843-4C8D-870E-E28FC85DF915}">
      <dgm:prSet/>
      <dgm:spPr/>
      <dgm:t>
        <a:bodyPr/>
        <a:lstStyle/>
        <a:p>
          <a:pPr>
            <a:lnSpc>
              <a:spcPct val="100000"/>
            </a:lnSpc>
          </a:pPr>
          <a:endParaRPr lang="en-US" sz="1400"/>
        </a:p>
      </dgm:t>
    </dgm:pt>
    <dgm:pt modelId="{323E6C3E-CCD6-4AC8-AF47-176C2C8A4EB4}">
      <dgm:prSet custT="1"/>
      <dgm:spPr/>
      <dgm:t>
        <a:bodyPr/>
        <a:lstStyle/>
        <a:p>
          <a:pPr>
            <a:lnSpc>
              <a:spcPct val="100000"/>
            </a:lnSpc>
          </a:pPr>
          <a:r>
            <a:rPr lang="en-US" sz="1400"/>
            <a:t>Refers to each of the required food groups as a </a:t>
          </a:r>
          <a:r>
            <a:rPr lang="en-US" sz="1400" b="1"/>
            <a:t>Component</a:t>
          </a:r>
          <a:endParaRPr lang="en-US" sz="1400"/>
        </a:p>
      </dgm:t>
    </dgm:pt>
    <dgm:pt modelId="{DA664D40-E122-4B71-AF07-427C57260E86}" type="parTrans" cxnId="{9B460C47-BDC5-41AE-965E-8DFB357CD2B6}">
      <dgm:prSet/>
      <dgm:spPr/>
      <dgm:t>
        <a:bodyPr/>
        <a:lstStyle/>
        <a:p>
          <a:endParaRPr lang="en-US" sz="1400"/>
        </a:p>
      </dgm:t>
    </dgm:pt>
    <dgm:pt modelId="{8A6369C1-D35E-4769-9DC6-1949E529AC97}" type="sibTrans" cxnId="{9B460C47-BDC5-41AE-965E-8DFB357CD2B6}">
      <dgm:prSet/>
      <dgm:spPr/>
      <dgm:t>
        <a:bodyPr/>
        <a:lstStyle/>
        <a:p>
          <a:pPr>
            <a:lnSpc>
              <a:spcPct val="100000"/>
            </a:lnSpc>
          </a:pPr>
          <a:endParaRPr lang="en-US" sz="1400"/>
        </a:p>
      </dgm:t>
    </dgm:pt>
    <dgm:pt modelId="{846FAE3D-E008-4F8B-8A3D-38F9440E6A35}">
      <dgm:prSet custT="1"/>
      <dgm:spPr/>
      <dgm:t>
        <a:bodyPr/>
        <a:lstStyle/>
        <a:p>
          <a:pPr>
            <a:lnSpc>
              <a:spcPct val="100000"/>
            </a:lnSpc>
          </a:pPr>
          <a:r>
            <a:rPr lang="en-US" sz="1400"/>
            <a:t>Components must be served in specified daily and weekly amounts</a:t>
          </a:r>
        </a:p>
      </dgm:t>
    </dgm:pt>
    <dgm:pt modelId="{7A5130DF-5463-407C-80CE-2BDAC3792EA5}" type="parTrans" cxnId="{24A9366A-A990-4BA9-95EA-54A82470CBDC}">
      <dgm:prSet/>
      <dgm:spPr/>
      <dgm:t>
        <a:bodyPr/>
        <a:lstStyle/>
        <a:p>
          <a:endParaRPr lang="en-US" sz="1400"/>
        </a:p>
      </dgm:t>
    </dgm:pt>
    <dgm:pt modelId="{23E50E43-9C9E-4D75-A6A1-2C1BE08082FD}" type="sibTrans" cxnId="{24A9366A-A990-4BA9-95EA-54A82470CBDC}">
      <dgm:prSet/>
      <dgm:spPr/>
      <dgm:t>
        <a:bodyPr/>
        <a:lstStyle/>
        <a:p>
          <a:pPr>
            <a:lnSpc>
              <a:spcPct val="100000"/>
            </a:lnSpc>
          </a:pPr>
          <a:endParaRPr lang="en-US" sz="1400"/>
        </a:p>
      </dgm:t>
    </dgm:pt>
    <dgm:pt modelId="{E1B7316A-9069-41BB-A9EC-7758CC8ABAA3}">
      <dgm:prSet custT="1"/>
      <dgm:spPr/>
      <dgm:t>
        <a:bodyPr/>
        <a:lstStyle/>
        <a:p>
          <a:pPr>
            <a:lnSpc>
              <a:spcPct val="100000"/>
            </a:lnSpc>
          </a:pPr>
          <a:r>
            <a:rPr lang="en-US" sz="1400"/>
            <a:t>Foods offered within the components are called </a:t>
          </a:r>
          <a:r>
            <a:rPr lang="en-US" sz="1400" b="1"/>
            <a:t>Food Items</a:t>
          </a:r>
          <a:endParaRPr lang="en-US" sz="1400"/>
        </a:p>
      </dgm:t>
    </dgm:pt>
    <dgm:pt modelId="{49BE17D6-AB7E-476C-91E6-3D65615C8A7C}" type="parTrans" cxnId="{A70F0C3C-563C-44E4-AE8B-FC21346BC87F}">
      <dgm:prSet/>
      <dgm:spPr/>
      <dgm:t>
        <a:bodyPr/>
        <a:lstStyle/>
        <a:p>
          <a:endParaRPr lang="en-US" sz="1400"/>
        </a:p>
      </dgm:t>
    </dgm:pt>
    <dgm:pt modelId="{2C9F77C9-D4D4-48BD-A273-0DC20F0F6285}" type="sibTrans" cxnId="{A70F0C3C-563C-44E4-AE8B-FC21346BC87F}">
      <dgm:prSet/>
      <dgm:spPr/>
      <dgm:t>
        <a:bodyPr/>
        <a:lstStyle/>
        <a:p>
          <a:endParaRPr lang="en-US" sz="1400"/>
        </a:p>
      </dgm:t>
    </dgm:pt>
    <dgm:pt modelId="{5E10E802-5D4A-492D-A36F-6A2028F482E8}" type="pres">
      <dgm:prSet presAssocID="{AB9814BE-F0BB-49B4-A70E-96769EC4BB3E}" presName="root" presStyleCnt="0">
        <dgm:presLayoutVars>
          <dgm:dir/>
          <dgm:resizeHandles val="exact"/>
        </dgm:presLayoutVars>
      </dgm:prSet>
      <dgm:spPr/>
    </dgm:pt>
    <dgm:pt modelId="{4A93ECDC-4624-4035-9089-FDF79A0E6A7F}" type="pres">
      <dgm:prSet presAssocID="{AB9814BE-F0BB-49B4-A70E-96769EC4BB3E}" presName="container" presStyleCnt="0">
        <dgm:presLayoutVars>
          <dgm:dir/>
          <dgm:resizeHandles val="exact"/>
        </dgm:presLayoutVars>
      </dgm:prSet>
      <dgm:spPr/>
    </dgm:pt>
    <dgm:pt modelId="{BE39E701-02CD-4D9C-ACE2-1406BA96E3B2}" type="pres">
      <dgm:prSet presAssocID="{0AFBBFFC-D792-4F0D-B2F3-311C8EC3F69E}" presName="compNode" presStyleCnt="0"/>
      <dgm:spPr/>
    </dgm:pt>
    <dgm:pt modelId="{7A7154EE-8E3A-4175-A70C-CDF1EED26F6B}" type="pres">
      <dgm:prSet presAssocID="{0AFBBFFC-D792-4F0D-B2F3-311C8EC3F69E}" presName="iconBgRect" presStyleLbl="bgShp" presStyleIdx="0" presStyleCnt="4"/>
      <dgm:spPr/>
    </dgm:pt>
    <dgm:pt modelId="{E9CBD25E-F92D-41AB-8F2F-C643A6D0A4A8}" type="pres">
      <dgm:prSet presAssocID="{0AFBBFFC-D792-4F0D-B2F3-311C8EC3F69E}" presName="iconRect" presStyleLbl="node1" presStyleIdx="0" presStyleCnt="4" custLinFactNeighborX="926" custLinFactNeighborY="-123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Eating"/>
        </a:ext>
      </dgm:extLst>
    </dgm:pt>
    <dgm:pt modelId="{D1C541CA-E5E3-4B07-B72A-FD31B2252935}" type="pres">
      <dgm:prSet presAssocID="{0AFBBFFC-D792-4F0D-B2F3-311C8EC3F69E}" presName="spaceRect" presStyleCnt="0"/>
      <dgm:spPr/>
    </dgm:pt>
    <dgm:pt modelId="{F8723B24-A1BC-4894-80BB-69AC5960B286}" type="pres">
      <dgm:prSet presAssocID="{0AFBBFFC-D792-4F0D-B2F3-311C8EC3F69E}" presName="textRect" presStyleLbl="revTx" presStyleIdx="0" presStyleCnt="4">
        <dgm:presLayoutVars>
          <dgm:chMax val="1"/>
          <dgm:chPref val="1"/>
        </dgm:presLayoutVars>
      </dgm:prSet>
      <dgm:spPr/>
    </dgm:pt>
    <dgm:pt modelId="{4BB1EAFA-3FD6-4358-BB62-5E285CA43D8D}" type="pres">
      <dgm:prSet presAssocID="{91FE72DD-4314-4BFB-A576-090C37C36235}" presName="sibTrans" presStyleLbl="sibTrans2D1" presStyleIdx="0" presStyleCnt="0"/>
      <dgm:spPr/>
    </dgm:pt>
    <dgm:pt modelId="{ACCA145C-2802-4EBD-86F8-78CA5A0796D4}" type="pres">
      <dgm:prSet presAssocID="{323E6C3E-CCD6-4AC8-AF47-176C2C8A4EB4}" presName="compNode" presStyleCnt="0"/>
      <dgm:spPr/>
    </dgm:pt>
    <dgm:pt modelId="{C8988B00-CF95-4012-858D-EA30C04A0506}" type="pres">
      <dgm:prSet presAssocID="{323E6C3E-CCD6-4AC8-AF47-176C2C8A4EB4}" presName="iconBgRect" presStyleLbl="bgShp" presStyleIdx="1" presStyleCnt="4"/>
      <dgm:spPr/>
    </dgm:pt>
    <dgm:pt modelId="{29F0901A-92A7-43CC-A1F7-7A899AE28941}" type="pres">
      <dgm:prSet presAssocID="{323E6C3E-CCD6-4AC8-AF47-176C2C8A4E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CF6A2EA1-61F5-4A1C-B6A8-0E1A96F23599}" type="pres">
      <dgm:prSet presAssocID="{323E6C3E-CCD6-4AC8-AF47-176C2C8A4EB4}" presName="spaceRect" presStyleCnt="0"/>
      <dgm:spPr/>
    </dgm:pt>
    <dgm:pt modelId="{A0F1C808-58F9-4FD3-8A38-09C62E6EBA42}" type="pres">
      <dgm:prSet presAssocID="{323E6C3E-CCD6-4AC8-AF47-176C2C8A4EB4}" presName="textRect" presStyleLbl="revTx" presStyleIdx="1" presStyleCnt="4">
        <dgm:presLayoutVars>
          <dgm:chMax val="1"/>
          <dgm:chPref val="1"/>
        </dgm:presLayoutVars>
      </dgm:prSet>
      <dgm:spPr/>
    </dgm:pt>
    <dgm:pt modelId="{20B2324B-9337-4F1D-B23E-F5E11B502516}" type="pres">
      <dgm:prSet presAssocID="{8A6369C1-D35E-4769-9DC6-1949E529AC97}" presName="sibTrans" presStyleLbl="sibTrans2D1" presStyleIdx="0" presStyleCnt="0"/>
      <dgm:spPr/>
    </dgm:pt>
    <dgm:pt modelId="{E97F115E-9F3C-47E4-AAB7-032B96400761}" type="pres">
      <dgm:prSet presAssocID="{846FAE3D-E008-4F8B-8A3D-38F9440E6A35}" presName="compNode" presStyleCnt="0"/>
      <dgm:spPr/>
    </dgm:pt>
    <dgm:pt modelId="{4BFF040D-F5B8-4265-B2CF-85F32899858C}" type="pres">
      <dgm:prSet presAssocID="{846FAE3D-E008-4F8B-8A3D-38F9440E6A35}" presName="iconBgRect" presStyleLbl="bgShp" presStyleIdx="2" presStyleCnt="4"/>
      <dgm:spPr/>
    </dgm:pt>
    <dgm:pt modelId="{6C3C77B1-233E-4543-9F6B-CF0074E0BEFB}" type="pres">
      <dgm:prSet presAssocID="{846FAE3D-E008-4F8B-8A3D-38F9440E6A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5A66DE6-89EB-4CBD-B407-13337EFE8466}" type="pres">
      <dgm:prSet presAssocID="{846FAE3D-E008-4F8B-8A3D-38F9440E6A35}" presName="spaceRect" presStyleCnt="0"/>
      <dgm:spPr/>
    </dgm:pt>
    <dgm:pt modelId="{BE5EEE95-DF9E-4CCE-938F-03996F153A9B}" type="pres">
      <dgm:prSet presAssocID="{846FAE3D-E008-4F8B-8A3D-38F9440E6A35}" presName="textRect" presStyleLbl="revTx" presStyleIdx="2" presStyleCnt="4">
        <dgm:presLayoutVars>
          <dgm:chMax val="1"/>
          <dgm:chPref val="1"/>
        </dgm:presLayoutVars>
      </dgm:prSet>
      <dgm:spPr/>
    </dgm:pt>
    <dgm:pt modelId="{6FE97124-A01A-4AD2-ADA4-BDA0B688AEC8}" type="pres">
      <dgm:prSet presAssocID="{23E50E43-9C9E-4D75-A6A1-2C1BE08082FD}" presName="sibTrans" presStyleLbl="sibTrans2D1" presStyleIdx="0" presStyleCnt="0"/>
      <dgm:spPr/>
    </dgm:pt>
    <dgm:pt modelId="{7BFD7A88-524B-450A-B8B1-76739F48853B}" type="pres">
      <dgm:prSet presAssocID="{E1B7316A-9069-41BB-A9EC-7758CC8ABAA3}" presName="compNode" presStyleCnt="0"/>
      <dgm:spPr/>
    </dgm:pt>
    <dgm:pt modelId="{CDD3615E-76EB-43B5-A394-612003BD4426}" type="pres">
      <dgm:prSet presAssocID="{E1B7316A-9069-41BB-A9EC-7758CC8ABAA3}" presName="iconBgRect" presStyleLbl="bgShp" presStyleIdx="3" presStyleCnt="4"/>
      <dgm:spPr/>
    </dgm:pt>
    <dgm:pt modelId="{D2EF8BC0-A223-40EA-9EF0-45B46E1DF286}" type="pres">
      <dgm:prSet presAssocID="{E1B7316A-9069-41BB-A9EC-7758CC8ABAA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pple"/>
        </a:ext>
      </dgm:extLst>
    </dgm:pt>
    <dgm:pt modelId="{EFAB8BEE-950C-4D29-BAEB-57B65567983F}" type="pres">
      <dgm:prSet presAssocID="{E1B7316A-9069-41BB-A9EC-7758CC8ABAA3}" presName="spaceRect" presStyleCnt="0"/>
      <dgm:spPr/>
    </dgm:pt>
    <dgm:pt modelId="{4610D104-5356-46A7-8697-6C3975A7C8E1}" type="pres">
      <dgm:prSet presAssocID="{E1B7316A-9069-41BB-A9EC-7758CC8ABAA3}" presName="textRect" presStyleLbl="revTx" presStyleIdx="3" presStyleCnt="4">
        <dgm:presLayoutVars>
          <dgm:chMax val="1"/>
          <dgm:chPref val="1"/>
        </dgm:presLayoutVars>
      </dgm:prSet>
      <dgm:spPr/>
    </dgm:pt>
  </dgm:ptLst>
  <dgm:cxnLst>
    <dgm:cxn modelId="{7A6F1B08-2843-4C8D-870E-E28FC85DF915}" srcId="{AB9814BE-F0BB-49B4-A70E-96769EC4BB3E}" destId="{0AFBBFFC-D792-4F0D-B2F3-311C8EC3F69E}" srcOrd="0" destOrd="0" parTransId="{86A3B78F-B721-4763-A81F-438470D1A87B}" sibTransId="{91FE72DD-4314-4BFB-A576-090C37C36235}"/>
    <dgm:cxn modelId="{A70F0C3C-563C-44E4-AE8B-FC21346BC87F}" srcId="{AB9814BE-F0BB-49B4-A70E-96769EC4BB3E}" destId="{E1B7316A-9069-41BB-A9EC-7758CC8ABAA3}" srcOrd="3" destOrd="0" parTransId="{49BE17D6-AB7E-476C-91E6-3D65615C8A7C}" sibTransId="{2C9F77C9-D4D4-48BD-A273-0DC20F0F6285}"/>
    <dgm:cxn modelId="{5B748D5F-D706-4D90-B7F3-FE2439C3405D}" type="presOf" srcId="{AB9814BE-F0BB-49B4-A70E-96769EC4BB3E}" destId="{5E10E802-5D4A-492D-A36F-6A2028F482E8}" srcOrd="0" destOrd="0" presId="urn:microsoft.com/office/officeart/2018/2/layout/IconCircleList"/>
    <dgm:cxn modelId="{9B460C47-BDC5-41AE-965E-8DFB357CD2B6}" srcId="{AB9814BE-F0BB-49B4-A70E-96769EC4BB3E}" destId="{323E6C3E-CCD6-4AC8-AF47-176C2C8A4EB4}" srcOrd="1" destOrd="0" parTransId="{DA664D40-E122-4B71-AF07-427C57260E86}" sibTransId="{8A6369C1-D35E-4769-9DC6-1949E529AC97}"/>
    <dgm:cxn modelId="{24A9366A-A990-4BA9-95EA-54A82470CBDC}" srcId="{AB9814BE-F0BB-49B4-A70E-96769EC4BB3E}" destId="{846FAE3D-E008-4F8B-8A3D-38F9440E6A35}" srcOrd="2" destOrd="0" parTransId="{7A5130DF-5463-407C-80CE-2BDAC3792EA5}" sibTransId="{23E50E43-9C9E-4D75-A6A1-2C1BE08082FD}"/>
    <dgm:cxn modelId="{C9DB1851-AAD0-4677-8273-D206C6927FED}" type="presOf" srcId="{8A6369C1-D35E-4769-9DC6-1949E529AC97}" destId="{20B2324B-9337-4F1D-B23E-F5E11B502516}" srcOrd="0" destOrd="0" presId="urn:microsoft.com/office/officeart/2018/2/layout/IconCircleList"/>
    <dgm:cxn modelId="{8C03F684-F175-40D8-A2F4-A1D5BF08420C}" type="presOf" srcId="{E1B7316A-9069-41BB-A9EC-7758CC8ABAA3}" destId="{4610D104-5356-46A7-8697-6C3975A7C8E1}" srcOrd="0" destOrd="0" presId="urn:microsoft.com/office/officeart/2018/2/layout/IconCircleList"/>
    <dgm:cxn modelId="{61BB149C-C422-4249-B1D7-CA5E10884512}" type="presOf" srcId="{0AFBBFFC-D792-4F0D-B2F3-311C8EC3F69E}" destId="{F8723B24-A1BC-4894-80BB-69AC5960B286}" srcOrd="0" destOrd="0" presId="urn:microsoft.com/office/officeart/2018/2/layout/IconCircleList"/>
    <dgm:cxn modelId="{E2D758B4-F62F-4E8E-9D94-A3F7A9F85217}" type="presOf" srcId="{846FAE3D-E008-4F8B-8A3D-38F9440E6A35}" destId="{BE5EEE95-DF9E-4CCE-938F-03996F153A9B}" srcOrd="0" destOrd="0" presId="urn:microsoft.com/office/officeart/2018/2/layout/IconCircleList"/>
    <dgm:cxn modelId="{3C03FFC0-DC3B-4244-BF75-186F91C15A65}" type="presOf" srcId="{23E50E43-9C9E-4D75-A6A1-2C1BE08082FD}" destId="{6FE97124-A01A-4AD2-ADA4-BDA0B688AEC8}" srcOrd="0" destOrd="0" presId="urn:microsoft.com/office/officeart/2018/2/layout/IconCircleList"/>
    <dgm:cxn modelId="{9DE2B9D7-8DC0-455A-B01E-AE841B4E8F4A}" type="presOf" srcId="{91FE72DD-4314-4BFB-A576-090C37C36235}" destId="{4BB1EAFA-3FD6-4358-BB62-5E285CA43D8D}" srcOrd="0" destOrd="0" presId="urn:microsoft.com/office/officeart/2018/2/layout/IconCircleList"/>
    <dgm:cxn modelId="{289C4FE7-2BEC-4D94-8C05-9D2962208C60}" type="presOf" srcId="{323E6C3E-CCD6-4AC8-AF47-176C2C8A4EB4}" destId="{A0F1C808-58F9-4FD3-8A38-09C62E6EBA42}" srcOrd="0" destOrd="0" presId="urn:microsoft.com/office/officeart/2018/2/layout/IconCircleList"/>
    <dgm:cxn modelId="{73750B3F-2C64-4F21-AA96-8FD038FCA075}" type="presParOf" srcId="{5E10E802-5D4A-492D-A36F-6A2028F482E8}" destId="{4A93ECDC-4624-4035-9089-FDF79A0E6A7F}" srcOrd="0" destOrd="0" presId="urn:microsoft.com/office/officeart/2018/2/layout/IconCircleList"/>
    <dgm:cxn modelId="{39DB3A8C-30C1-4D67-BC66-F6F3AB1E390E}" type="presParOf" srcId="{4A93ECDC-4624-4035-9089-FDF79A0E6A7F}" destId="{BE39E701-02CD-4D9C-ACE2-1406BA96E3B2}" srcOrd="0" destOrd="0" presId="urn:microsoft.com/office/officeart/2018/2/layout/IconCircleList"/>
    <dgm:cxn modelId="{DDCB334C-580E-4F80-ADF0-851E6C76AAA5}" type="presParOf" srcId="{BE39E701-02CD-4D9C-ACE2-1406BA96E3B2}" destId="{7A7154EE-8E3A-4175-A70C-CDF1EED26F6B}" srcOrd="0" destOrd="0" presId="urn:microsoft.com/office/officeart/2018/2/layout/IconCircleList"/>
    <dgm:cxn modelId="{A94CC306-7092-41E8-B680-5EF158DAEEDF}" type="presParOf" srcId="{BE39E701-02CD-4D9C-ACE2-1406BA96E3B2}" destId="{E9CBD25E-F92D-41AB-8F2F-C643A6D0A4A8}" srcOrd="1" destOrd="0" presId="urn:microsoft.com/office/officeart/2018/2/layout/IconCircleList"/>
    <dgm:cxn modelId="{043F4082-A33A-4B47-ADF1-6480E4842ED0}" type="presParOf" srcId="{BE39E701-02CD-4D9C-ACE2-1406BA96E3B2}" destId="{D1C541CA-E5E3-4B07-B72A-FD31B2252935}" srcOrd="2" destOrd="0" presId="urn:microsoft.com/office/officeart/2018/2/layout/IconCircleList"/>
    <dgm:cxn modelId="{5A700C9D-A367-43E7-A46F-D17735FD73A7}" type="presParOf" srcId="{BE39E701-02CD-4D9C-ACE2-1406BA96E3B2}" destId="{F8723B24-A1BC-4894-80BB-69AC5960B286}" srcOrd="3" destOrd="0" presId="urn:microsoft.com/office/officeart/2018/2/layout/IconCircleList"/>
    <dgm:cxn modelId="{141F2F99-DE4B-41CC-ABC9-F6802DCAF84B}" type="presParOf" srcId="{4A93ECDC-4624-4035-9089-FDF79A0E6A7F}" destId="{4BB1EAFA-3FD6-4358-BB62-5E285CA43D8D}" srcOrd="1" destOrd="0" presId="urn:microsoft.com/office/officeart/2018/2/layout/IconCircleList"/>
    <dgm:cxn modelId="{5A61BA0A-99F9-41BA-89FB-D46F40008177}" type="presParOf" srcId="{4A93ECDC-4624-4035-9089-FDF79A0E6A7F}" destId="{ACCA145C-2802-4EBD-86F8-78CA5A0796D4}" srcOrd="2" destOrd="0" presId="urn:microsoft.com/office/officeart/2018/2/layout/IconCircleList"/>
    <dgm:cxn modelId="{95855332-730F-4707-842E-0943A08C7621}" type="presParOf" srcId="{ACCA145C-2802-4EBD-86F8-78CA5A0796D4}" destId="{C8988B00-CF95-4012-858D-EA30C04A0506}" srcOrd="0" destOrd="0" presId="urn:microsoft.com/office/officeart/2018/2/layout/IconCircleList"/>
    <dgm:cxn modelId="{CBC321E0-6143-4B08-A5F2-A4EC813DAA14}" type="presParOf" srcId="{ACCA145C-2802-4EBD-86F8-78CA5A0796D4}" destId="{29F0901A-92A7-43CC-A1F7-7A899AE28941}" srcOrd="1" destOrd="0" presId="urn:microsoft.com/office/officeart/2018/2/layout/IconCircleList"/>
    <dgm:cxn modelId="{B0B59068-51F6-4232-AC20-05C1FD5A59AE}" type="presParOf" srcId="{ACCA145C-2802-4EBD-86F8-78CA5A0796D4}" destId="{CF6A2EA1-61F5-4A1C-B6A8-0E1A96F23599}" srcOrd="2" destOrd="0" presId="urn:microsoft.com/office/officeart/2018/2/layout/IconCircleList"/>
    <dgm:cxn modelId="{ECDABF40-A276-42C6-BFF2-390BD7376656}" type="presParOf" srcId="{ACCA145C-2802-4EBD-86F8-78CA5A0796D4}" destId="{A0F1C808-58F9-4FD3-8A38-09C62E6EBA42}" srcOrd="3" destOrd="0" presId="urn:microsoft.com/office/officeart/2018/2/layout/IconCircleList"/>
    <dgm:cxn modelId="{E97C1D9C-6F1A-4DC5-B5A7-A85C6C22D752}" type="presParOf" srcId="{4A93ECDC-4624-4035-9089-FDF79A0E6A7F}" destId="{20B2324B-9337-4F1D-B23E-F5E11B502516}" srcOrd="3" destOrd="0" presId="urn:microsoft.com/office/officeart/2018/2/layout/IconCircleList"/>
    <dgm:cxn modelId="{29951CCF-CF7A-4227-B79C-A2A164302831}" type="presParOf" srcId="{4A93ECDC-4624-4035-9089-FDF79A0E6A7F}" destId="{E97F115E-9F3C-47E4-AAB7-032B96400761}" srcOrd="4" destOrd="0" presId="urn:microsoft.com/office/officeart/2018/2/layout/IconCircleList"/>
    <dgm:cxn modelId="{795F79C6-5772-4DE8-9B51-39D1CF23C098}" type="presParOf" srcId="{E97F115E-9F3C-47E4-AAB7-032B96400761}" destId="{4BFF040D-F5B8-4265-B2CF-85F32899858C}" srcOrd="0" destOrd="0" presId="urn:microsoft.com/office/officeart/2018/2/layout/IconCircleList"/>
    <dgm:cxn modelId="{C74DF246-B2E9-45E5-9177-87787EC66839}" type="presParOf" srcId="{E97F115E-9F3C-47E4-AAB7-032B96400761}" destId="{6C3C77B1-233E-4543-9F6B-CF0074E0BEFB}" srcOrd="1" destOrd="0" presId="urn:microsoft.com/office/officeart/2018/2/layout/IconCircleList"/>
    <dgm:cxn modelId="{17B0678E-F3AD-4970-8644-365A4BADB77A}" type="presParOf" srcId="{E97F115E-9F3C-47E4-AAB7-032B96400761}" destId="{E5A66DE6-89EB-4CBD-B407-13337EFE8466}" srcOrd="2" destOrd="0" presId="urn:microsoft.com/office/officeart/2018/2/layout/IconCircleList"/>
    <dgm:cxn modelId="{B8E8AAAE-95C1-42E2-BAF6-6AD25D242698}" type="presParOf" srcId="{E97F115E-9F3C-47E4-AAB7-032B96400761}" destId="{BE5EEE95-DF9E-4CCE-938F-03996F153A9B}" srcOrd="3" destOrd="0" presId="urn:microsoft.com/office/officeart/2018/2/layout/IconCircleList"/>
    <dgm:cxn modelId="{55FA32AE-358E-4181-AF96-9C567CE8FB57}" type="presParOf" srcId="{4A93ECDC-4624-4035-9089-FDF79A0E6A7F}" destId="{6FE97124-A01A-4AD2-ADA4-BDA0B688AEC8}" srcOrd="5" destOrd="0" presId="urn:microsoft.com/office/officeart/2018/2/layout/IconCircleList"/>
    <dgm:cxn modelId="{7AE0966E-435F-4D22-8FBF-3AA09D5111F9}" type="presParOf" srcId="{4A93ECDC-4624-4035-9089-FDF79A0E6A7F}" destId="{7BFD7A88-524B-450A-B8B1-76739F48853B}" srcOrd="6" destOrd="0" presId="urn:microsoft.com/office/officeart/2018/2/layout/IconCircleList"/>
    <dgm:cxn modelId="{0623E9B3-5FFB-4F4E-89A7-9F6F355F564C}" type="presParOf" srcId="{7BFD7A88-524B-450A-B8B1-76739F48853B}" destId="{CDD3615E-76EB-43B5-A394-612003BD4426}" srcOrd="0" destOrd="0" presId="urn:microsoft.com/office/officeart/2018/2/layout/IconCircleList"/>
    <dgm:cxn modelId="{2ADD4BEB-018C-4002-B957-7684B7592F7F}" type="presParOf" srcId="{7BFD7A88-524B-450A-B8B1-76739F48853B}" destId="{D2EF8BC0-A223-40EA-9EF0-45B46E1DF286}" srcOrd="1" destOrd="0" presId="urn:microsoft.com/office/officeart/2018/2/layout/IconCircleList"/>
    <dgm:cxn modelId="{55D34306-950B-4C35-93DB-E48A386DE603}" type="presParOf" srcId="{7BFD7A88-524B-450A-B8B1-76739F48853B}" destId="{EFAB8BEE-950C-4D29-BAEB-57B65567983F}" srcOrd="2" destOrd="0" presId="urn:microsoft.com/office/officeart/2018/2/layout/IconCircleList"/>
    <dgm:cxn modelId="{D0E2D543-E7D1-42C5-B0CD-D864ECDFD990}" type="presParOf" srcId="{7BFD7A88-524B-450A-B8B1-76739F48853B}" destId="{4610D104-5356-46A7-8697-6C3975A7C8E1}" srcOrd="3" destOrd="0" presId="urn:microsoft.com/office/officeart/2018/2/layout/IconCircleList"/>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EEFFF1-C677-40AA-BF9B-785086AC5E5A}" type="doc">
      <dgm:prSet loTypeId="urn:microsoft.com/office/officeart/2005/8/layout/venn1" loCatId="relationship" qsTypeId="urn:microsoft.com/office/officeart/2005/8/quickstyle/3d3" qsCatId="3D" csTypeId="urn:microsoft.com/office/officeart/2005/8/colors/accent5_1" csCatId="accent5" phldr="1"/>
      <dgm:spPr/>
    </dgm:pt>
    <dgm:pt modelId="{CB41485D-C091-4F60-9E4A-FDA32447E000}">
      <dgm:prSet phldrT="[Text]"/>
      <dgm:spPr/>
      <dgm:t>
        <a:bodyPr/>
        <a:lstStyle/>
        <a:p>
          <a:r>
            <a:rPr lang="en-US">
              <a:solidFill>
                <a:schemeClr val="bg1">
                  <a:lumMod val="95000"/>
                </a:schemeClr>
              </a:solidFill>
            </a:rPr>
            <a:t>K-5</a:t>
          </a:r>
        </a:p>
        <a:p>
          <a:r>
            <a:rPr lang="en-US">
              <a:solidFill>
                <a:schemeClr val="bg1">
                  <a:lumMod val="95000"/>
                </a:schemeClr>
              </a:solidFill>
            </a:rPr>
            <a:t>350 – 500 Calories</a:t>
          </a:r>
        </a:p>
      </dgm:t>
    </dgm:pt>
    <dgm:pt modelId="{8762FEBF-C659-43BA-B024-5FEA0DF311D3}" type="parTrans" cxnId="{46B6986B-2BA9-45AB-91C9-CD162A291267}">
      <dgm:prSet/>
      <dgm:spPr/>
      <dgm:t>
        <a:bodyPr/>
        <a:lstStyle/>
        <a:p>
          <a:endParaRPr lang="en-US"/>
        </a:p>
      </dgm:t>
    </dgm:pt>
    <dgm:pt modelId="{2540EAF5-9D16-43FA-B9D5-56067ECFA347}" type="sibTrans" cxnId="{46B6986B-2BA9-45AB-91C9-CD162A291267}">
      <dgm:prSet/>
      <dgm:spPr/>
      <dgm:t>
        <a:bodyPr/>
        <a:lstStyle/>
        <a:p>
          <a:endParaRPr lang="en-US"/>
        </a:p>
      </dgm:t>
    </dgm:pt>
    <dgm:pt modelId="{C1805C60-084A-4735-8317-65DA0A06D909}">
      <dgm:prSet phldrT="[Text]"/>
      <dgm:spPr/>
      <dgm:t>
        <a:bodyPr/>
        <a:lstStyle/>
        <a:p>
          <a:r>
            <a:rPr lang="en-US">
              <a:solidFill>
                <a:schemeClr val="bg1">
                  <a:lumMod val="95000"/>
                </a:schemeClr>
              </a:solidFill>
            </a:rPr>
            <a:t>9-12</a:t>
          </a:r>
        </a:p>
        <a:p>
          <a:r>
            <a:rPr lang="en-US">
              <a:solidFill>
                <a:schemeClr val="bg1">
                  <a:lumMod val="95000"/>
                </a:schemeClr>
              </a:solidFill>
            </a:rPr>
            <a:t>450 – 600 Calories</a:t>
          </a:r>
        </a:p>
      </dgm:t>
    </dgm:pt>
    <dgm:pt modelId="{B407D6FD-976B-4D2B-8C26-8A52879E142C}" type="parTrans" cxnId="{75976416-82D7-48AE-B59F-58E304282E02}">
      <dgm:prSet/>
      <dgm:spPr/>
      <dgm:t>
        <a:bodyPr/>
        <a:lstStyle/>
        <a:p>
          <a:endParaRPr lang="en-US"/>
        </a:p>
      </dgm:t>
    </dgm:pt>
    <dgm:pt modelId="{CA3C463F-DA27-46EA-AEE9-956BDA021190}" type="sibTrans" cxnId="{75976416-82D7-48AE-B59F-58E304282E02}">
      <dgm:prSet/>
      <dgm:spPr/>
      <dgm:t>
        <a:bodyPr/>
        <a:lstStyle/>
        <a:p>
          <a:endParaRPr lang="en-US"/>
        </a:p>
      </dgm:t>
    </dgm:pt>
    <dgm:pt modelId="{4E823B11-F381-43ED-B5ED-12BF68C4DF28}">
      <dgm:prSet phldrT="[Text]"/>
      <dgm:spPr/>
      <dgm:t>
        <a:bodyPr/>
        <a:lstStyle/>
        <a:p>
          <a:r>
            <a:rPr lang="en-US">
              <a:solidFill>
                <a:schemeClr val="bg1">
                  <a:lumMod val="95000"/>
                </a:schemeClr>
              </a:solidFill>
            </a:rPr>
            <a:t>6-8</a:t>
          </a:r>
        </a:p>
        <a:p>
          <a:r>
            <a:rPr lang="en-US">
              <a:solidFill>
                <a:schemeClr val="bg1">
                  <a:lumMod val="95000"/>
                </a:schemeClr>
              </a:solidFill>
            </a:rPr>
            <a:t>400 – 550</a:t>
          </a:r>
        </a:p>
        <a:p>
          <a:r>
            <a:rPr lang="en-US">
              <a:solidFill>
                <a:schemeClr val="bg1">
                  <a:lumMod val="95000"/>
                </a:schemeClr>
              </a:solidFill>
            </a:rPr>
            <a:t>Calories</a:t>
          </a:r>
        </a:p>
      </dgm:t>
    </dgm:pt>
    <dgm:pt modelId="{4B14929E-8575-4373-9240-378B4893DC6F}" type="parTrans" cxnId="{4A5F064C-089A-4764-8408-449E0AF488C6}">
      <dgm:prSet/>
      <dgm:spPr/>
      <dgm:t>
        <a:bodyPr/>
        <a:lstStyle/>
        <a:p>
          <a:endParaRPr lang="en-US"/>
        </a:p>
      </dgm:t>
    </dgm:pt>
    <dgm:pt modelId="{1552BBC3-CDC6-4C04-9489-D1CF29D062E5}" type="sibTrans" cxnId="{4A5F064C-089A-4764-8408-449E0AF488C6}">
      <dgm:prSet/>
      <dgm:spPr/>
      <dgm:t>
        <a:bodyPr/>
        <a:lstStyle/>
        <a:p>
          <a:endParaRPr lang="en-US"/>
        </a:p>
      </dgm:t>
    </dgm:pt>
    <dgm:pt modelId="{9A36D2A3-8209-4B24-A924-DA4925318944}" type="pres">
      <dgm:prSet presAssocID="{0AEEFFF1-C677-40AA-BF9B-785086AC5E5A}" presName="compositeShape" presStyleCnt="0">
        <dgm:presLayoutVars>
          <dgm:chMax val="7"/>
          <dgm:dir/>
          <dgm:resizeHandles val="exact"/>
        </dgm:presLayoutVars>
      </dgm:prSet>
      <dgm:spPr/>
    </dgm:pt>
    <dgm:pt modelId="{D8A284B1-2F61-45CC-A974-5516D3DD0510}" type="pres">
      <dgm:prSet presAssocID="{CB41485D-C091-4F60-9E4A-FDA32447E000}" presName="circ1" presStyleLbl="vennNode1" presStyleIdx="0" presStyleCnt="3"/>
      <dgm:spPr/>
    </dgm:pt>
    <dgm:pt modelId="{BCB87BED-4C32-4A07-804C-FA6FB0FF69B3}" type="pres">
      <dgm:prSet presAssocID="{CB41485D-C091-4F60-9E4A-FDA32447E000}" presName="circ1Tx" presStyleLbl="revTx" presStyleIdx="0" presStyleCnt="0">
        <dgm:presLayoutVars>
          <dgm:chMax val="0"/>
          <dgm:chPref val="0"/>
          <dgm:bulletEnabled val="1"/>
        </dgm:presLayoutVars>
      </dgm:prSet>
      <dgm:spPr/>
    </dgm:pt>
    <dgm:pt modelId="{88A81525-6707-41BB-A414-C7099D879BA4}" type="pres">
      <dgm:prSet presAssocID="{C1805C60-084A-4735-8317-65DA0A06D909}" presName="circ2" presStyleLbl="vennNode1" presStyleIdx="1" presStyleCnt="3"/>
      <dgm:spPr/>
    </dgm:pt>
    <dgm:pt modelId="{C06972E2-2A2E-4514-8D03-6CA794F43418}" type="pres">
      <dgm:prSet presAssocID="{C1805C60-084A-4735-8317-65DA0A06D909}" presName="circ2Tx" presStyleLbl="revTx" presStyleIdx="0" presStyleCnt="0">
        <dgm:presLayoutVars>
          <dgm:chMax val="0"/>
          <dgm:chPref val="0"/>
          <dgm:bulletEnabled val="1"/>
        </dgm:presLayoutVars>
      </dgm:prSet>
      <dgm:spPr/>
    </dgm:pt>
    <dgm:pt modelId="{D60E292F-AD4B-4557-B087-269423A6A5F4}" type="pres">
      <dgm:prSet presAssocID="{4E823B11-F381-43ED-B5ED-12BF68C4DF28}" presName="circ3" presStyleLbl="vennNode1" presStyleIdx="2" presStyleCnt="3"/>
      <dgm:spPr/>
    </dgm:pt>
    <dgm:pt modelId="{2A2F95C1-AE60-4FA5-9C80-31D0980A3B2C}" type="pres">
      <dgm:prSet presAssocID="{4E823B11-F381-43ED-B5ED-12BF68C4DF28}" presName="circ3Tx" presStyleLbl="revTx" presStyleIdx="0" presStyleCnt="0">
        <dgm:presLayoutVars>
          <dgm:chMax val="0"/>
          <dgm:chPref val="0"/>
          <dgm:bulletEnabled val="1"/>
        </dgm:presLayoutVars>
      </dgm:prSet>
      <dgm:spPr/>
    </dgm:pt>
  </dgm:ptLst>
  <dgm:cxnLst>
    <dgm:cxn modelId="{57F0A902-4E86-44FA-AAFD-06E9DDC1DF86}" type="presOf" srcId="{CB41485D-C091-4F60-9E4A-FDA32447E000}" destId="{BCB87BED-4C32-4A07-804C-FA6FB0FF69B3}" srcOrd="1" destOrd="0" presId="urn:microsoft.com/office/officeart/2005/8/layout/venn1"/>
    <dgm:cxn modelId="{26158210-642E-4ADD-881A-FD12F081BDEF}" type="presOf" srcId="{C1805C60-084A-4735-8317-65DA0A06D909}" destId="{88A81525-6707-41BB-A414-C7099D879BA4}" srcOrd="0" destOrd="0" presId="urn:microsoft.com/office/officeart/2005/8/layout/venn1"/>
    <dgm:cxn modelId="{75976416-82D7-48AE-B59F-58E304282E02}" srcId="{0AEEFFF1-C677-40AA-BF9B-785086AC5E5A}" destId="{C1805C60-084A-4735-8317-65DA0A06D909}" srcOrd="1" destOrd="0" parTransId="{B407D6FD-976B-4D2B-8C26-8A52879E142C}" sibTransId="{CA3C463F-DA27-46EA-AEE9-956BDA021190}"/>
    <dgm:cxn modelId="{E1AD721E-C2AA-49E2-869B-B2FAD0DABC8C}" type="presOf" srcId="{C1805C60-084A-4735-8317-65DA0A06D909}" destId="{C06972E2-2A2E-4514-8D03-6CA794F43418}" srcOrd="1" destOrd="0" presId="urn:microsoft.com/office/officeart/2005/8/layout/venn1"/>
    <dgm:cxn modelId="{165CD628-1EBA-473E-85BA-93C21FF6753A}" type="presOf" srcId="{CB41485D-C091-4F60-9E4A-FDA32447E000}" destId="{D8A284B1-2F61-45CC-A974-5516D3DD0510}" srcOrd="0" destOrd="0" presId="urn:microsoft.com/office/officeart/2005/8/layout/venn1"/>
    <dgm:cxn modelId="{46B6986B-2BA9-45AB-91C9-CD162A291267}" srcId="{0AEEFFF1-C677-40AA-BF9B-785086AC5E5A}" destId="{CB41485D-C091-4F60-9E4A-FDA32447E000}" srcOrd="0" destOrd="0" parTransId="{8762FEBF-C659-43BA-B024-5FEA0DF311D3}" sibTransId="{2540EAF5-9D16-43FA-B9D5-56067ECFA347}"/>
    <dgm:cxn modelId="{4A5F064C-089A-4764-8408-449E0AF488C6}" srcId="{0AEEFFF1-C677-40AA-BF9B-785086AC5E5A}" destId="{4E823B11-F381-43ED-B5ED-12BF68C4DF28}" srcOrd="2" destOrd="0" parTransId="{4B14929E-8575-4373-9240-378B4893DC6F}" sibTransId="{1552BBC3-CDC6-4C04-9489-D1CF29D062E5}"/>
    <dgm:cxn modelId="{6BBB2E4F-5FA1-49E8-9749-94A8AE44FC76}" type="presOf" srcId="{4E823B11-F381-43ED-B5ED-12BF68C4DF28}" destId="{2A2F95C1-AE60-4FA5-9C80-31D0980A3B2C}" srcOrd="1" destOrd="0" presId="urn:microsoft.com/office/officeart/2005/8/layout/venn1"/>
    <dgm:cxn modelId="{E62A3879-7E8D-41C7-A9CF-F8B4CEA75B3B}" type="presOf" srcId="{4E823B11-F381-43ED-B5ED-12BF68C4DF28}" destId="{D60E292F-AD4B-4557-B087-269423A6A5F4}" srcOrd="0" destOrd="0" presId="urn:microsoft.com/office/officeart/2005/8/layout/venn1"/>
    <dgm:cxn modelId="{2C65289E-5DA1-416A-9A23-EAF1115F56BD}" type="presOf" srcId="{0AEEFFF1-C677-40AA-BF9B-785086AC5E5A}" destId="{9A36D2A3-8209-4B24-A924-DA4925318944}" srcOrd="0" destOrd="0" presId="urn:microsoft.com/office/officeart/2005/8/layout/venn1"/>
    <dgm:cxn modelId="{04BE2EAC-8D72-4CFB-B005-77173EA9B9AD}" type="presParOf" srcId="{9A36D2A3-8209-4B24-A924-DA4925318944}" destId="{D8A284B1-2F61-45CC-A974-5516D3DD0510}" srcOrd="0" destOrd="0" presId="urn:microsoft.com/office/officeart/2005/8/layout/venn1"/>
    <dgm:cxn modelId="{1D410E4B-2F41-44EF-B472-455307BDE474}" type="presParOf" srcId="{9A36D2A3-8209-4B24-A924-DA4925318944}" destId="{BCB87BED-4C32-4A07-804C-FA6FB0FF69B3}" srcOrd="1" destOrd="0" presId="urn:microsoft.com/office/officeart/2005/8/layout/venn1"/>
    <dgm:cxn modelId="{E20DC1FA-7A3D-47A4-9468-EFBBA14F45FD}" type="presParOf" srcId="{9A36D2A3-8209-4B24-A924-DA4925318944}" destId="{88A81525-6707-41BB-A414-C7099D879BA4}" srcOrd="2" destOrd="0" presId="urn:microsoft.com/office/officeart/2005/8/layout/venn1"/>
    <dgm:cxn modelId="{D94F7DD6-AED4-469D-B864-D4E541DA5C8C}" type="presParOf" srcId="{9A36D2A3-8209-4B24-A924-DA4925318944}" destId="{C06972E2-2A2E-4514-8D03-6CA794F43418}" srcOrd="3" destOrd="0" presId="urn:microsoft.com/office/officeart/2005/8/layout/venn1"/>
    <dgm:cxn modelId="{D5AB94B4-2A0F-4E13-8F91-3B37E3950762}" type="presParOf" srcId="{9A36D2A3-8209-4B24-A924-DA4925318944}" destId="{D60E292F-AD4B-4557-B087-269423A6A5F4}" srcOrd="4" destOrd="0" presId="urn:microsoft.com/office/officeart/2005/8/layout/venn1"/>
    <dgm:cxn modelId="{81E77BCF-FF47-4BC2-BE0A-761D5AC721E6}" type="presParOf" srcId="{9A36D2A3-8209-4B24-A924-DA4925318944}" destId="{2A2F95C1-AE60-4FA5-9C80-31D0980A3B2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EEFFF1-C677-40AA-BF9B-785086AC5E5A}" type="doc">
      <dgm:prSet loTypeId="urn:microsoft.com/office/officeart/2005/8/layout/venn1" loCatId="relationship" qsTypeId="urn:microsoft.com/office/officeart/2005/8/quickstyle/3d3" qsCatId="3D" csTypeId="urn:microsoft.com/office/officeart/2005/8/colors/accent5_1" csCatId="accent5" phldr="1"/>
      <dgm:spPr/>
    </dgm:pt>
    <dgm:pt modelId="{CB41485D-C091-4F60-9E4A-FDA32447E000}">
      <dgm:prSet phldrT="[Text]"/>
      <dgm:spPr/>
      <dgm:t>
        <a:bodyPr/>
        <a:lstStyle/>
        <a:p>
          <a:r>
            <a:rPr lang="en-US">
              <a:solidFill>
                <a:schemeClr val="bg1">
                  <a:lumMod val="95000"/>
                </a:schemeClr>
              </a:solidFill>
            </a:rPr>
            <a:t>K-5</a:t>
          </a:r>
        </a:p>
        <a:p>
          <a:r>
            <a:rPr lang="en-US">
              <a:solidFill>
                <a:schemeClr val="bg1">
                  <a:lumMod val="95000"/>
                </a:schemeClr>
              </a:solidFill>
            </a:rPr>
            <a:t>550 – 650 Calories</a:t>
          </a:r>
        </a:p>
      </dgm:t>
    </dgm:pt>
    <dgm:pt modelId="{8762FEBF-C659-43BA-B024-5FEA0DF311D3}" type="parTrans" cxnId="{46B6986B-2BA9-45AB-91C9-CD162A291267}">
      <dgm:prSet/>
      <dgm:spPr/>
      <dgm:t>
        <a:bodyPr/>
        <a:lstStyle/>
        <a:p>
          <a:endParaRPr lang="en-US"/>
        </a:p>
      </dgm:t>
    </dgm:pt>
    <dgm:pt modelId="{2540EAF5-9D16-43FA-B9D5-56067ECFA347}" type="sibTrans" cxnId="{46B6986B-2BA9-45AB-91C9-CD162A291267}">
      <dgm:prSet/>
      <dgm:spPr/>
      <dgm:t>
        <a:bodyPr/>
        <a:lstStyle/>
        <a:p>
          <a:endParaRPr lang="en-US"/>
        </a:p>
      </dgm:t>
    </dgm:pt>
    <dgm:pt modelId="{C1805C60-084A-4735-8317-65DA0A06D909}">
      <dgm:prSet phldrT="[Text]"/>
      <dgm:spPr/>
      <dgm:t>
        <a:bodyPr/>
        <a:lstStyle/>
        <a:p>
          <a:r>
            <a:rPr lang="en-US">
              <a:solidFill>
                <a:schemeClr val="bg1">
                  <a:lumMod val="95000"/>
                </a:schemeClr>
              </a:solidFill>
            </a:rPr>
            <a:t>9-12</a:t>
          </a:r>
        </a:p>
        <a:p>
          <a:r>
            <a:rPr lang="en-US">
              <a:solidFill>
                <a:schemeClr val="bg1">
                  <a:lumMod val="95000"/>
                </a:schemeClr>
              </a:solidFill>
            </a:rPr>
            <a:t>750 – 850 Calories</a:t>
          </a:r>
        </a:p>
      </dgm:t>
    </dgm:pt>
    <dgm:pt modelId="{B407D6FD-976B-4D2B-8C26-8A52879E142C}" type="parTrans" cxnId="{75976416-82D7-48AE-B59F-58E304282E02}">
      <dgm:prSet/>
      <dgm:spPr/>
      <dgm:t>
        <a:bodyPr/>
        <a:lstStyle/>
        <a:p>
          <a:endParaRPr lang="en-US"/>
        </a:p>
      </dgm:t>
    </dgm:pt>
    <dgm:pt modelId="{CA3C463F-DA27-46EA-AEE9-956BDA021190}" type="sibTrans" cxnId="{75976416-82D7-48AE-B59F-58E304282E02}">
      <dgm:prSet/>
      <dgm:spPr/>
      <dgm:t>
        <a:bodyPr/>
        <a:lstStyle/>
        <a:p>
          <a:endParaRPr lang="en-US"/>
        </a:p>
      </dgm:t>
    </dgm:pt>
    <dgm:pt modelId="{4E823B11-F381-43ED-B5ED-12BF68C4DF28}">
      <dgm:prSet phldrT="[Text]"/>
      <dgm:spPr/>
      <dgm:t>
        <a:bodyPr/>
        <a:lstStyle/>
        <a:p>
          <a:r>
            <a:rPr lang="en-US">
              <a:solidFill>
                <a:schemeClr val="bg1">
                  <a:lumMod val="95000"/>
                </a:schemeClr>
              </a:solidFill>
            </a:rPr>
            <a:t>6-8</a:t>
          </a:r>
        </a:p>
        <a:p>
          <a:r>
            <a:rPr lang="en-US">
              <a:solidFill>
                <a:schemeClr val="bg1">
                  <a:lumMod val="95000"/>
                </a:schemeClr>
              </a:solidFill>
            </a:rPr>
            <a:t>600 - 700</a:t>
          </a:r>
        </a:p>
        <a:p>
          <a:r>
            <a:rPr lang="en-US">
              <a:solidFill>
                <a:schemeClr val="bg1">
                  <a:lumMod val="95000"/>
                </a:schemeClr>
              </a:solidFill>
            </a:rPr>
            <a:t>Calories</a:t>
          </a:r>
        </a:p>
      </dgm:t>
    </dgm:pt>
    <dgm:pt modelId="{4B14929E-8575-4373-9240-378B4893DC6F}" type="parTrans" cxnId="{4A5F064C-089A-4764-8408-449E0AF488C6}">
      <dgm:prSet/>
      <dgm:spPr/>
      <dgm:t>
        <a:bodyPr/>
        <a:lstStyle/>
        <a:p>
          <a:endParaRPr lang="en-US"/>
        </a:p>
      </dgm:t>
    </dgm:pt>
    <dgm:pt modelId="{1552BBC3-CDC6-4C04-9489-D1CF29D062E5}" type="sibTrans" cxnId="{4A5F064C-089A-4764-8408-449E0AF488C6}">
      <dgm:prSet/>
      <dgm:spPr/>
      <dgm:t>
        <a:bodyPr/>
        <a:lstStyle/>
        <a:p>
          <a:endParaRPr lang="en-US"/>
        </a:p>
      </dgm:t>
    </dgm:pt>
    <dgm:pt modelId="{9A36D2A3-8209-4B24-A924-DA4925318944}" type="pres">
      <dgm:prSet presAssocID="{0AEEFFF1-C677-40AA-BF9B-785086AC5E5A}" presName="compositeShape" presStyleCnt="0">
        <dgm:presLayoutVars>
          <dgm:chMax val="7"/>
          <dgm:dir/>
          <dgm:resizeHandles val="exact"/>
        </dgm:presLayoutVars>
      </dgm:prSet>
      <dgm:spPr/>
    </dgm:pt>
    <dgm:pt modelId="{D8A284B1-2F61-45CC-A974-5516D3DD0510}" type="pres">
      <dgm:prSet presAssocID="{CB41485D-C091-4F60-9E4A-FDA32447E000}" presName="circ1" presStyleLbl="vennNode1" presStyleIdx="0" presStyleCnt="3" custLinFactNeighborX="-18296" custLinFactNeighborY="-8217"/>
      <dgm:spPr/>
    </dgm:pt>
    <dgm:pt modelId="{BCB87BED-4C32-4A07-804C-FA6FB0FF69B3}" type="pres">
      <dgm:prSet presAssocID="{CB41485D-C091-4F60-9E4A-FDA32447E000}" presName="circ1Tx" presStyleLbl="revTx" presStyleIdx="0" presStyleCnt="0">
        <dgm:presLayoutVars>
          <dgm:chMax val="0"/>
          <dgm:chPref val="0"/>
          <dgm:bulletEnabled val="1"/>
        </dgm:presLayoutVars>
      </dgm:prSet>
      <dgm:spPr/>
    </dgm:pt>
    <dgm:pt modelId="{88A81525-6707-41BB-A414-C7099D879BA4}" type="pres">
      <dgm:prSet presAssocID="{C1805C60-084A-4735-8317-65DA0A06D909}" presName="circ2" presStyleLbl="vennNode1" presStyleIdx="1" presStyleCnt="3" custLinFactNeighborX="32974" custLinFactNeighborY="5517"/>
      <dgm:spPr/>
    </dgm:pt>
    <dgm:pt modelId="{C06972E2-2A2E-4514-8D03-6CA794F43418}" type="pres">
      <dgm:prSet presAssocID="{C1805C60-084A-4735-8317-65DA0A06D909}" presName="circ2Tx" presStyleLbl="revTx" presStyleIdx="0" presStyleCnt="0">
        <dgm:presLayoutVars>
          <dgm:chMax val="0"/>
          <dgm:chPref val="0"/>
          <dgm:bulletEnabled val="1"/>
        </dgm:presLayoutVars>
      </dgm:prSet>
      <dgm:spPr/>
    </dgm:pt>
    <dgm:pt modelId="{D60E292F-AD4B-4557-B087-269423A6A5F4}" type="pres">
      <dgm:prSet presAssocID="{4E823B11-F381-43ED-B5ED-12BF68C4DF28}" presName="circ3" presStyleLbl="vennNode1" presStyleIdx="2" presStyleCnt="3" custLinFactNeighborX="-518" custLinFactNeighborY="6303"/>
      <dgm:spPr/>
    </dgm:pt>
    <dgm:pt modelId="{2A2F95C1-AE60-4FA5-9C80-31D0980A3B2C}" type="pres">
      <dgm:prSet presAssocID="{4E823B11-F381-43ED-B5ED-12BF68C4DF28}" presName="circ3Tx" presStyleLbl="revTx" presStyleIdx="0" presStyleCnt="0">
        <dgm:presLayoutVars>
          <dgm:chMax val="0"/>
          <dgm:chPref val="0"/>
          <dgm:bulletEnabled val="1"/>
        </dgm:presLayoutVars>
      </dgm:prSet>
      <dgm:spPr/>
    </dgm:pt>
  </dgm:ptLst>
  <dgm:cxnLst>
    <dgm:cxn modelId="{57F0A902-4E86-44FA-AAFD-06E9DDC1DF86}" type="presOf" srcId="{CB41485D-C091-4F60-9E4A-FDA32447E000}" destId="{BCB87BED-4C32-4A07-804C-FA6FB0FF69B3}" srcOrd="1" destOrd="0" presId="urn:microsoft.com/office/officeart/2005/8/layout/venn1"/>
    <dgm:cxn modelId="{26158210-642E-4ADD-881A-FD12F081BDEF}" type="presOf" srcId="{C1805C60-084A-4735-8317-65DA0A06D909}" destId="{88A81525-6707-41BB-A414-C7099D879BA4}" srcOrd="0" destOrd="0" presId="urn:microsoft.com/office/officeart/2005/8/layout/venn1"/>
    <dgm:cxn modelId="{75976416-82D7-48AE-B59F-58E304282E02}" srcId="{0AEEFFF1-C677-40AA-BF9B-785086AC5E5A}" destId="{C1805C60-084A-4735-8317-65DA0A06D909}" srcOrd="1" destOrd="0" parTransId="{B407D6FD-976B-4D2B-8C26-8A52879E142C}" sibTransId="{CA3C463F-DA27-46EA-AEE9-956BDA021190}"/>
    <dgm:cxn modelId="{E1AD721E-C2AA-49E2-869B-B2FAD0DABC8C}" type="presOf" srcId="{C1805C60-084A-4735-8317-65DA0A06D909}" destId="{C06972E2-2A2E-4514-8D03-6CA794F43418}" srcOrd="1" destOrd="0" presId="urn:microsoft.com/office/officeart/2005/8/layout/venn1"/>
    <dgm:cxn modelId="{165CD628-1EBA-473E-85BA-93C21FF6753A}" type="presOf" srcId="{CB41485D-C091-4F60-9E4A-FDA32447E000}" destId="{D8A284B1-2F61-45CC-A974-5516D3DD0510}" srcOrd="0" destOrd="0" presId="urn:microsoft.com/office/officeart/2005/8/layout/venn1"/>
    <dgm:cxn modelId="{46B6986B-2BA9-45AB-91C9-CD162A291267}" srcId="{0AEEFFF1-C677-40AA-BF9B-785086AC5E5A}" destId="{CB41485D-C091-4F60-9E4A-FDA32447E000}" srcOrd="0" destOrd="0" parTransId="{8762FEBF-C659-43BA-B024-5FEA0DF311D3}" sibTransId="{2540EAF5-9D16-43FA-B9D5-56067ECFA347}"/>
    <dgm:cxn modelId="{4A5F064C-089A-4764-8408-449E0AF488C6}" srcId="{0AEEFFF1-C677-40AA-BF9B-785086AC5E5A}" destId="{4E823B11-F381-43ED-B5ED-12BF68C4DF28}" srcOrd="2" destOrd="0" parTransId="{4B14929E-8575-4373-9240-378B4893DC6F}" sibTransId="{1552BBC3-CDC6-4C04-9489-D1CF29D062E5}"/>
    <dgm:cxn modelId="{6BBB2E4F-5FA1-49E8-9749-94A8AE44FC76}" type="presOf" srcId="{4E823B11-F381-43ED-B5ED-12BF68C4DF28}" destId="{2A2F95C1-AE60-4FA5-9C80-31D0980A3B2C}" srcOrd="1" destOrd="0" presId="urn:microsoft.com/office/officeart/2005/8/layout/venn1"/>
    <dgm:cxn modelId="{E62A3879-7E8D-41C7-A9CF-F8B4CEA75B3B}" type="presOf" srcId="{4E823B11-F381-43ED-B5ED-12BF68C4DF28}" destId="{D60E292F-AD4B-4557-B087-269423A6A5F4}" srcOrd="0" destOrd="0" presId="urn:microsoft.com/office/officeart/2005/8/layout/venn1"/>
    <dgm:cxn modelId="{2C65289E-5DA1-416A-9A23-EAF1115F56BD}" type="presOf" srcId="{0AEEFFF1-C677-40AA-BF9B-785086AC5E5A}" destId="{9A36D2A3-8209-4B24-A924-DA4925318944}" srcOrd="0" destOrd="0" presId="urn:microsoft.com/office/officeart/2005/8/layout/venn1"/>
    <dgm:cxn modelId="{04BE2EAC-8D72-4CFB-B005-77173EA9B9AD}" type="presParOf" srcId="{9A36D2A3-8209-4B24-A924-DA4925318944}" destId="{D8A284B1-2F61-45CC-A974-5516D3DD0510}" srcOrd="0" destOrd="0" presId="urn:microsoft.com/office/officeart/2005/8/layout/venn1"/>
    <dgm:cxn modelId="{1D410E4B-2F41-44EF-B472-455307BDE474}" type="presParOf" srcId="{9A36D2A3-8209-4B24-A924-DA4925318944}" destId="{BCB87BED-4C32-4A07-804C-FA6FB0FF69B3}" srcOrd="1" destOrd="0" presId="urn:microsoft.com/office/officeart/2005/8/layout/venn1"/>
    <dgm:cxn modelId="{E20DC1FA-7A3D-47A4-9468-EFBBA14F45FD}" type="presParOf" srcId="{9A36D2A3-8209-4B24-A924-DA4925318944}" destId="{88A81525-6707-41BB-A414-C7099D879BA4}" srcOrd="2" destOrd="0" presId="urn:microsoft.com/office/officeart/2005/8/layout/venn1"/>
    <dgm:cxn modelId="{D94F7DD6-AED4-469D-B864-D4E541DA5C8C}" type="presParOf" srcId="{9A36D2A3-8209-4B24-A924-DA4925318944}" destId="{C06972E2-2A2E-4514-8D03-6CA794F43418}" srcOrd="3" destOrd="0" presId="urn:microsoft.com/office/officeart/2005/8/layout/venn1"/>
    <dgm:cxn modelId="{D5AB94B4-2A0F-4E13-8F91-3B37E3950762}" type="presParOf" srcId="{9A36D2A3-8209-4B24-A924-DA4925318944}" destId="{D60E292F-AD4B-4557-B087-269423A6A5F4}" srcOrd="4" destOrd="0" presId="urn:microsoft.com/office/officeart/2005/8/layout/venn1"/>
    <dgm:cxn modelId="{81E77BCF-FF47-4BC2-BE0A-761D5AC721E6}" type="presParOf" srcId="{9A36D2A3-8209-4B24-A924-DA4925318944}" destId="{2A2F95C1-AE60-4FA5-9C80-31D0980A3B2C}"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35396D-0F92-42F7-875B-37F3FF14E370}"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B5FB4F87-5338-4E51-8276-4F533F42A037}">
      <dgm:prSet/>
      <dgm:spPr>
        <a:solidFill>
          <a:srgbClr val="688A26"/>
        </a:solidFill>
      </dgm:spPr>
      <dgm:t>
        <a:bodyPr/>
        <a:lstStyle/>
        <a:p>
          <a:r>
            <a:rPr lang="en-US"/>
            <a:t>Offer vs Serve is required for students in the 9-12 age/grade group</a:t>
          </a:r>
        </a:p>
      </dgm:t>
    </dgm:pt>
    <dgm:pt modelId="{0335C10A-4F40-4F82-A056-0A975E3DE9DA}" type="parTrans" cxnId="{D5F62E84-DF8F-46E4-AB73-B2069D55B268}">
      <dgm:prSet/>
      <dgm:spPr/>
      <dgm:t>
        <a:bodyPr/>
        <a:lstStyle/>
        <a:p>
          <a:endParaRPr lang="en-US"/>
        </a:p>
      </dgm:t>
    </dgm:pt>
    <dgm:pt modelId="{93A93600-74DF-430C-9135-C0D3D6AEC439}" type="sibTrans" cxnId="{D5F62E84-DF8F-46E4-AB73-B2069D55B268}">
      <dgm:prSet/>
      <dgm:spPr/>
      <dgm:t>
        <a:bodyPr/>
        <a:lstStyle/>
        <a:p>
          <a:endParaRPr lang="en-US"/>
        </a:p>
      </dgm:t>
    </dgm:pt>
    <dgm:pt modelId="{29A4278D-9402-4324-9D29-7F3517D9D31F}">
      <dgm:prSet/>
      <dgm:spPr>
        <a:solidFill>
          <a:srgbClr val="688A26"/>
        </a:solidFill>
      </dgm:spPr>
      <dgm:t>
        <a:bodyPr/>
        <a:lstStyle/>
        <a:p>
          <a:r>
            <a:rPr lang="en-US"/>
            <a:t>Must offer all 5 components in at least the minimum required amounts</a:t>
          </a:r>
        </a:p>
      </dgm:t>
    </dgm:pt>
    <dgm:pt modelId="{1C7B5EA0-BCA0-4217-9D09-8836BF9BFF3E}" type="parTrans" cxnId="{983FA6D9-6441-4656-9CB1-68AA9BAACA65}">
      <dgm:prSet/>
      <dgm:spPr/>
      <dgm:t>
        <a:bodyPr/>
        <a:lstStyle/>
        <a:p>
          <a:endParaRPr lang="en-US"/>
        </a:p>
      </dgm:t>
    </dgm:pt>
    <dgm:pt modelId="{0F91DFBE-D9A0-4EFE-AA8C-EEF6E1E68489}" type="sibTrans" cxnId="{983FA6D9-6441-4656-9CB1-68AA9BAACA65}">
      <dgm:prSet/>
      <dgm:spPr/>
      <dgm:t>
        <a:bodyPr/>
        <a:lstStyle/>
        <a:p>
          <a:endParaRPr lang="en-US"/>
        </a:p>
      </dgm:t>
    </dgm:pt>
    <dgm:pt modelId="{BAFF5B22-77DF-4257-A79C-1E18D276C20C}">
      <dgm:prSet/>
      <dgm:spPr>
        <a:solidFill>
          <a:srgbClr val="688A26"/>
        </a:solidFill>
      </dgm:spPr>
      <dgm:t>
        <a:bodyPr/>
        <a:lstStyle/>
        <a:p>
          <a:r>
            <a:rPr lang="en-US"/>
            <a:t>Students must select at least 3 food components</a:t>
          </a:r>
        </a:p>
      </dgm:t>
    </dgm:pt>
    <dgm:pt modelId="{FD422A50-6A20-4C28-9144-B1C93BB4C9F5}" type="parTrans" cxnId="{AFD92409-3A91-4C32-ABAF-033A6C2DBF1F}">
      <dgm:prSet/>
      <dgm:spPr/>
      <dgm:t>
        <a:bodyPr/>
        <a:lstStyle/>
        <a:p>
          <a:endParaRPr lang="en-US"/>
        </a:p>
      </dgm:t>
    </dgm:pt>
    <dgm:pt modelId="{2E37FEEC-3DE1-42CE-A955-3CBA879D8D8E}" type="sibTrans" cxnId="{AFD92409-3A91-4C32-ABAF-033A6C2DBF1F}">
      <dgm:prSet/>
      <dgm:spPr/>
      <dgm:t>
        <a:bodyPr/>
        <a:lstStyle/>
        <a:p>
          <a:endParaRPr lang="en-US"/>
        </a:p>
      </dgm:t>
    </dgm:pt>
    <dgm:pt modelId="{83F29660-D263-4896-A8E5-7A75EE9EFE30}">
      <dgm:prSet/>
      <dgm:spPr>
        <a:solidFill>
          <a:srgbClr val="688A26"/>
        </a:solidFill>
      </dgm:spPr>
      <dgm:t>
        <a:bodyPr/>
        <a:lstStyle/>
        <a:p>
          <a:r>
            <a:rPr lang="en-US"/>
            <a:t>Students must take a minimum of a </a:t>
          </a:r>
        </a:p>
        <a:p>
          <a:r>
            <a:rPr lang="en-US" b="1">
              <a:solidFill>
                <a:srgbClr val="0070C0"/>
              </a:solidFill>
            </a:rPr>
            <a:t>½ cup </a:t>
          </a:r>
          <a:r>
            <a:rPr lang="en-US"/>
            <a:t>of fruit or vegetable</a:t>
          </a:r>
        </a:p>
      </dgm:t>
    </dgm:pt>
    <dgm:pt modelId="{A43362BD-9F31-4D12-B468-83F2A2448A6C}" type="parTrans" cxnId="{7CB46CD8-501F-4573-BF39-821821BEBAE2}">
      <dgm:prSet/>
      <dgm:spPr/>
      <dgm:t>
        <a:bodyPr/>
        <a:lstStyle/>
        <a:p>
          <a:endParaRPr lang="en-US"/>
        </a:p>
      </dgm:t>
    </dgm:pt>
    <dgm:pt modelId="{5ABC1B2A-BD13-4D36-95D7-CBF85C56F90C}" type="sibTrans" cxnId="{7CB46CD8-501F-4573-BF39-821821BEBAE2}">
      <dgm:prSet/>
      <dgm:spPr/>
      <dgm:t>
        <a:bodyPr/>
        <a:lstStyle/>
        <a:p>
          <a:endParaRPr lang="en-US"/>
        </a:p>
      </dgm:t>
    </dgm:pt>
    <dgm:pt modelId="{F4177BC3-8F05-469A-99A3-59FB911C8124}" type="pres">
      <dgm:prSet presAssocID="{F735396D-0F92-42F7-875B-37F3FF14E370}" presName="linear" presStyleCnt="0">
        <dgm:presLayoutVars>
          <dgm:animLvl val="lvl"/>
          <dgm:resizeHandles val="exact"/>
        </dgm:presLayoutVars>
      </dgm:prSet>
      <dgm:spPr/>
    </dgm:pt>
    <dgm:pt modelId="{41E9DFA8-3CEB-49B3-8337-F1E1B08D6540}" type="pres">
      <dgm:prSet presAssocID="{B5FB4F87-5338-4E51-8276-4F533F42A037}" presName="parentText" presStyleLbl="node1" presStyleIdx="0" presStyleCnt="4">
        <dgm:presLayoutVars>
          <dgm:chMax val="0"/>
          <dgm:bulletEnabled val="1"/>
        </dgm:presLayoutVars>
      </dgm:prSet>
      <dgm:spPr/>
    </dgm:pt>
    <dgm:pt modelId="{45CA4FBA-F616-4C23-A47E-9FAF6BBC9A59}" type="pres">
      <dgm:prSet presAssocID="{93A93600-74DF-430C-9135-C0D3D6AEC439}" presName="spacer" presStyleCnt="0"/>
      <dgm:spPr/>
    </dgm:pt>
    <dgm:pt modelId="{9B4D4A44-A775-45FC-8647-4D1CD400357F}" type="pres">
      <dgm:prSet presAssocID="{29A4278D-9402-4324-9D29-7F3517D9D31F}" presName="parentText" presStyleLbl="node1" presStyleIdx="1" presStyleCnt="4">
        <dgm:presLayoutVars>
          <dgm:chMax val="0"/>
          <dgm:bulletEnabled val="1"/>
        </dgm:presLayoutVars>
      </dgm:prSet>
      <dgm:spPr/>
    </dgm:pt>
    <dgm:pt modelId="{F48545CC-64B3-4069-9B7C-EF9862374012}" type="pres">
      <dgm:prSet presAssocID="{0F91DFBE-D9A0-4EFE-AA8C-EEF6E1E68489}" presName="spacer" presStyleCnt="0"/>
      <dgm:spPr/>
    </dgm:pt>
    <dgm:pt modelId="{326B7FF1-E4D3-493C-B4BB-466FC130B11B}" type="pres">
      <dgm:prSet presAssocID="{BAFF5B22-77DF-4257-A79C-1E18D276C20C}" presName="parentText" presStyleLbl="node1" presStyleIdx="2" presStyleCnt="4">
        <dgm:presLayoutVars>
          <dgm:chMax val="0"/>
          <dgm:bulletEnabled val="1"/>
        </dgm:presLayoutVars>
      </dgm:prSet>
      <dgm:spPr/>
    </dgm:pt>
    <dgm:pt modelId="{B9439E03-22C0-4F88-BCAE-857BD9271F5E}" type="pres">
      <dgm:prSet presAssocID="{2E37FEEC-3DE1-42CE-A955-3CBA879D8D8E}" presName="spacer" presStyleCnt="0"/>
      <dgm:spPr/>
    </dgm:pt>
    <dgm:pt modelId="{3E641756-BCF0-436C-9006-5E604E50DBF7}" type="pres">
      <dgm:prSet presAssocID="{83F29660-D263-4896-A8E5-7A75EE9EFE30}" presName="parentText" presStyleLbl="node1" presStyleIdx="3" presStyleCnt="4">
        <dgm:presLayoutVars>
          <dgm:chMax val="0"/>
          <dgm:bulletEnabled val="1"/>
        </dgm:presLayoutVars>
      </dgm:prSet>
      <dgm:spPr/>
    </dgm:pt>
  </dgm:ptLst>
  <dgm:cxnLst>
    <dgm:cxn modelId="{41634107-EB84-45E1-B3D2-C701066F5478}" type="presOf" srcId="{83F29660-D263-4896-A8E5-7A75EE9EFE30}" destId="{3E641756-BCF0-436C-9006-5E604E50DBF7}" srcOrd="0" destOrd="0" presId="urn:microsoft.com/office/officeart/2005/8/layout/vList2"/>
    <dgm:cxn modelId="{AFD92409-3A91-4C32-ABAF-033A6C2DBF1F}" srcId="{F735396D-0F92-42F7-875B-37F3FF14E370}" destId="{BAFF5B22-77DF-4257-A79C-1E18D276C20C}" srcOrd="2" destOrd="0" parTransId="{FD422A50-6A20-4C28-9144-B1C93BB4C9F5}" sibTransId="{2E37FEEC-3DE1-42CE-A955-3CBA879D8D8E}"/>
    <dgm:cxn modelId="{03AF580F-2D5E-4ED6-A6B8-93473825F6C2}" type="presOf" srcId="{F735396D-0F92-42F7-875B-37F3FF14E370}" destId="{F4177BC3-8F05-469A-99A3-59FB911C8124}" srcOrd="0" destOrd="0" presId="urn:microsoft.com/office/officeart/2005/8/layout/vList2"/>
    <dgm:cxn modelId="{B499E080-D5E9-4160-958D-8E37547CDD58}" type="presOf" srcId="{B5FB4F87-5338-4E51-8276-4F533F42A037}" destId="{41E9DFA8-3CEB-49B3-8337-F1E1B08D6540}" srcOrd="0" destOrd="0" presId="urn:microsoft.com/office/officeart/2005/8/layout/vList2"/>
    <dgm:cxn modelId="{D5F62E84-DF8F-46E4-AB73-B2069D55B268}" srcId="{F735396D-0F92-42F7-875B-37F3FF14E370}" destId="{B5FB4F87-5338-4E51-8276-4F533F42A037}" srcOrd="0" destOrd="0" parTransId="{0335C10A-4F40-4F82-A056-0A975E3DE9DA}" sibTransId="{93A93600-74DF-430C-9135-C0D3D6AEC439}"/>
    <dgm:cxn modelId="{A585B6B2-F50B-4212-A3D9-7009D40BA84E}" type="presOf" srcId="{29A4278D-9402-4324-9D29-7F3517D9D31F}" destId="{9B4D4A44-A775-45FC-8647-4D1CD400357F}" srcOrd="0" destOrd="0" presId="urn:microsoft.com/office/officeart/2005/8/layout/vList2"/>
    <dgm:cxn modelId="{7CB46CD8-501F-4573-BF39-821821BEBAE2}" srcId="{F735396D-0F92-42F7-875B-37F3FF14E370}" destId="{83F29660-D263-4896-A8E5-7A75EE9EFE30}" srcOrd="3" destOrd="0" parTransId="{A43362BD-9F31-4D12-B468-83F2A2448A6C}" sibTransId="{5ABC1B2A-BD13-4D36-95D7-CBF85C56F90C}"/>
    <dgm:cxn modelId="{983FA6D9-6441-4656-9CB1-68AA9BAACA65}" srcId="{F735396D-0F92-42F7-875B-37F3FF14E370}" destId="{29A4278D-9402-4324-9D29-7F3517D9D31F}" srcOrd="1" destOrd="0" parTransId="{1C7B5EA0-BCA0-4217-9D09-8836BF9BFF3E}" sibTransId="{0F91DFBE-D9A0-4EFE-AA8C-EEF6E1E68489}"/>
    <dgm:cxn modelId="{38C379E3-F720-423E-92E4-2E943561BEAA}" type="presOf" srcId="{BAFF5B22-77DF-4257-A79C-1E18D276C20C}" destId="{326B7FF1-E4D3-493C-B4BB-466FC130B11B}" srcOrd="0" destOrd="0" presId="urn:microsoft.com/office/officeart/2005/8/layout/vList2"/>
    <dgm:cxn modelId="{13F10991-DA6B-4517-8F89-52EE3673F034}" type="presParOf" srcId="{F4177BC3-8F05-469A-99A3-59FB911C8124}" destId="{41E9DFA8-3CEB-49B3-8337-F1E1B08D6540}" srcOrd="0" destOrd="0" presId="urn:microsoft.com/office/officeart/2005/8/layout/vList2"/>
    <dgm:cxn modelId="{6E87797C-5A88-47E3-AC8D-14FCDCEA43C0}" type="presParOf" srcId="{F4177BC3-8F05-469A-99A3-59FB911C8124}" destId="{45CA4FBA-F616-4C23-A47E-9FAF6BBC9A59}" srcOrd="1" destOrd="0" presId="urn:microsoft.com/office/officeart/2005/8/layout/vList2"/>
    <dgm:cxn modelId="{CDCAEE1B-6B24-49E4-9232-E6DA23DB1B48}" type="presParOf" srcId="{F4177BC3-8F05-469A-99A3-59FB911C8124}" destId="{9B4D4A44-A775-45FC-8647-4D1CD400357F}" srcOrd="2" destOrd="0" presId="urn:microsoft.com/office/officeart/2005/8/layout/vList2"/>
    <dgm:cxn modelId="{85CB28A8-59C4-42FA-B1A9-4690CA6CCD5F}" type="presParOf" srcId="{F4177BC3-8F05-469A-99A3-59FB911C8124}" destId="{F48545CC-64B3-4069-9B7C-EF9862374012}" srcOrd="3" destOrd="0" presId="urn:microsoft.com/office/officeart/2005/8/layout/vList2"/>
    <dgm:cxn modelId="{55CC5D23-E0A3-405C-8E76-BB944D3CF7B7}" type="presParOf" srcId="{F4177BC3-8F05-469A-99A3-59FB911C8124}" destId="{326B7FF1-E4D3-493C-B4BB-466FC130B11B}" srcOrd="4" destOrd="0" presId="urn:microsoft.com/office/officeart/2005/8/layout/vList2"/>
    <dgm:cxn modelId="{049413E8-3097-4832-8E24-B3F88ACA2059}" type="presParOf" srcId="{F4177BC3-8F05-469A-99A3-59FB911C8124}" destId="{B9439E03-22C0-4F88-BCAE-857BD9271F5E}" srcOrd="5" destOrd="0" presId="urn:microsoft.com/office/officeart/2005/8/layout/vList2"/>
    <dgm:cxn modelId="{2E1A59D2-12BD-48BC-9567-9F67D27C9EBC}" type="presParOf" srcId="{F4177BC3-8F05-469A-99A3-59FB911C8124}" destId="{3E641756-BCF0-436C-9006-5E604E50DBF7}" srcOrd="6"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B6404-78EF-4E29-8903-2AD56293D9E1}">
      <dsp:nvSpPr>
        <dsp:cNvPr id="0" name=""/>
        <dsp:cNvSpPr/>
      </dsp:nvSpPr>
      <dsp:spPr>
        <a:xfrm>
          <a:off x="252393" y="1809048"/>
          <a:ext cx="2203696" cy="1106420"/>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May implement now   SFAs are not required to implement until:</a:t>
          </a:r>
        </a:p>
        <a:p>
          <a:pPr marL="0" lvl="0" indent="0" algn="ctr" defTabSz="711200">
            <a:lnSpc>
              <a:spcPct val="90000"/>
            </a:lnSpc>
            <a:spcBef>
              <a:spcPct val="0"/>
            </a:spcBef>
            <a:spcAft>
              <a:spcPct val="35000"/>
            </a:spcAft>
            <a:buNone/>
          </a:pPr>
          <a:r>
            <a:rPr lang="en-US" sz="1600" b="1" kern="1200">
              <a:latin typeface="+mn-lt"/>
            </a:rPr>
            <a:t> SY 2025-26 </a:t>
          </a:r>
          <a:endParaRPr lang="en-US" sz="1600" kern="1200">
            <a:latin typeface="+mn-lt"/>
          </a:endParaRPr>
        </a:p>
      </dsp:txBody>
      <dsp:txXfrm>
        <a:off x="284799" y="1841454"/>
        <a:ext cx="2138884" cy="1041608"/>
      </dsp:txXfrm>
    </dsp:sp>
    <dsp:sp modelId="{34993E4B-51D8-4712-B6BF-1D2E7DC47870}">
      <dsp:nvSpPr>
        <dsp:cNvPr id="0" name=""/>
        <dsp:cNvSpPr/>
      </dsp:nvSpPr>
      <dsp:spPr>
        <a:xfrm>
          <a:off x="678607" y="305378"/>
          <a:ext cx="2203696" cy="1106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Added Sugars</a:t>
          </a:r>
        </a:p>
      </dsp:txBody>
      <dsp:txXfrm>
        <a:off x="711013" y="337784"/>
        <a:ext cx="2138884" cy="1041608"/>
      </dsp:txXfrm>
    </dsp:sp>
    <dsp:sp modelId="{AB5F656A-049B-4C50-BB21-2D61EC4489FC}">
      <dsp:nvSpPr>
        <dsp:cNvPr id="0" name=""/>
        <dsp:cNvSpPr/>
      </dsp:nvSpPr>
      <dsp:spPr>
        <a:xfrm rot="21082525">
          <a:off x="2870701" y="684511"/>
          <a:ext cx="2052056" cy="40429"/>
        </a:xfrm>
        <a:custGeom>
          <a:avLst/>
          <a:gdLst/>
          <a:ahLst/>
          <a:cxnLst/>
          <a:rect l="0" t="0" r="0" b="0"/>
          <a:pathLst>
            <a:path>
              <a:moveTo>
                <a:pt x="0" y="20214"/>
              </a:moveTo>
              <a:lnTo>
                <a:pt x="2052056"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mn-lt"/>
          </a:endParaRPr>
        </a:p>
      </dsp:txBody>
      <dsp:txXfrm>
        <a:off x="3845428" y="653424"/>
        <a:ext cx="102602" cy="102602"/>
      </dsp:txXfrm>
    </dsp:sp>
    <dsp:sp modelId="{F271CDDF-B1F8-4FEE-9CBF-18BE5C33106A}">
      <dsp:nvSpPr>
        <dsp:cNvPr id="0" name=""/>
        <dsp:cNvSpPr/>
      </dsp:nvSpPr>
      <dsp:spPr>
        <a:xfrm>
          <a:off x="4911155" y="0"/>
          <a:ext cx="2203453" cy="110172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Phase 1- Limit on high-sugar products</a:t>
          </a:r>
        </a:p>
      </dsp:txBody>
      <dsp:txXfrm>
        <a:off x="4943423" y="32268"/>
        <a:ext cx="2138917" cy="1037190"/>
      </dsp:txXfrm>
    </dsp:sp>
    <dsp:sp modelId="{8A365DAA-AA82-4799-A94F-9E263EC38C0F}">
      <dsp:nvSpPr>
        <dsp:cNvPr id="0" name=""/>
        <dsp:cNvSpPr/>
      </dsp:nvSpPr>
      <dsp:spPr>
        <a:xfrm rot="349685">
          <a:off x="7111506" y="591608"/>
          <a:ext cx="1200654" cy="40429"/>
        </a:xfrm>
        <a:custGeom>
          <a:avLst/>
          <a:gdLst/>
          <a:ahLst/>
          <a:cxnLst/>
          <a:rect l="0" t="0" r="0" b="0"/>
          <a:pathLst>
            <a:path>
              <a:moveTo>
                <a:pt x="0" y="20214"/>
              </a:moveTo>
              <a:lnTo>
                <a:pt x="1200654" y="2021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7681817" y="581806"/>
        <a:ext cx="60032" cy="60032"/>
      </dsp:txXfrm>
    </dsp:sp>
    <dsp:sp modelId="{3466022B-CDD4-4EC1-B911-26631CE262A6}">
      <dsp:nvSpPr>
        <dsp:cNvPr id="0" name=""/>
        <dsp:cNvSpPr/>
      </dsp:nvSpPr>
      <dsp:spPr>
        <a:xfrm>
          <a:off x="8309057" y="121919"/>
          <a:ext cx="2203453" cy="110172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Breakfast Cereal: ≤ 6 grams per dry ounce</a:t>
          </a:r>
        </a:p>
      </dsp:txBody>
      <dsp:txXfrm>
        <a:off x="8341325" y="154187"/>
        <a:ext cx="2138917" cy="1037190"/>
      </dsp:txXfrm>
    </dsp:sp>
    <dsp:sp modelId="{BB42B222-CDBE-40F1-B458-EE525F97E1D8}">
      <dsp:nvSpPr>
        <dsp:cNvPr id="0" name=""/>
        <dsp:cNvSpPr/>
      </dsp:nvSpPr>
      <dsp:spPr>
        <a:xfrm rot="3008231">
          <a:off x="6783117" y="1239319"/>
          <a:ext cx="1846502" cy="40429"/>
        </a:xfrm>
        <a:custGeom>
          <a:avLst/>
          <a:gdLst/>
          <a:ahLst/>
          <a:cxnLst/>
          <a:rect l="0" t="0" r="0" b="0"/>
          <a:pathLst>
            <a:path>
              <a:moveTo>
                <a:pt x="0" y="20214"/>
              </a:moveTo>
              <a:lnTo>
                <a:pt x="1846502" y="2021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latin typeface="+mn-lt"/>
          </a:endParaRPr>
        </a:p>
      </dsp:txBody>
      <dsp:txXfrm>
        <a:off x="7660206" y="1213371"/>
        <a:ext cx="92325" cy="92325"/>
      </dsp:txXfrm>
    </dsp:sp>
    <dsp:sp modelId="{1136B9FA-9FAB-4CC9-A017-AC25B4C6A4BB}">
      <dsp:nvSpPr>
        <dsp:cNvPr id="0" name=""/>
        <dsp:cNvSpPr/>
      </dsp:nvSpPr>
      <dsp:spPr>
        <a:xfrm>
          <a:off x="8298128" y="1417340"/>
          <a:ext cx="2203453" cy="110172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Yogurt: ≤ 12grams per 6 ounces (2grams per ounce)</a:t>
          </a:r>
        </a:p>
      </dsp:txBody>
      <dsp:txXfrm>
        <a:off x="8330396" y="1449608"/>
        <a:ext cx="2138917" cy="1037190"/>
      </dsp:txXfrm>
    </dsp:sp>
    <dsp:sp modelId="{9036D2CE-B170-4613-9BF9-73834FA33B26}">
      <dsp:nvSpPr>
        <dsp:cNvPr id="0" name=""/>
        <dsp:cNvSpPr/>
      </dsp:nvSpPr>
      <dsp:spPr>
        <a:xfrm rot="3995628">
          <a:off x="6188216" y="1941113"/>
          <a:ext cx="3073874" cy="40429"/>
        </a:xfrm>
        <a:custGeom>
          <a:avLst/>
          <a:gdLst/>
          <a:ahLst/>
          <a:cxnLst/>
          <a:rect l="0" t="0" r="0" b="0"/>
          <a:pathLst>
            <a:path>
              <a:moveTo>
                <a:pt x="0" y="20214"/>
              </a:moveTo>
              <a:lnTo>
                <a:pt x="3073874" y="2021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mn-lt"/>
          </a:endParaRPr>
        </a:p>
      </dsp:txBody>
      <dsp:txXfrm>
        <a:off x="7648306" y="1884481"/>
        <a:ext cx="153693" cy="153693"/>
      </dsp:txXfrm>
    </dsp:sp>
    <dsp:sp modelId="{CBCADEFC-4A96-4E74-A5CB-8D6DCE1CD539}">
      <dsp:nvSpPr>
        <dsp:cNvPr id="0" name=""/>
        <dsp:cNvSpPr/>
      </dsp:nvSpPr>
      <dsp:spPr>
        <a:xfrm>
          <a:off x="8335697" y="2820929"/>
          <a:ext cx="2203453" cy="110172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Flavored Milk: ≤ 10 grams per 8 </a:t>
          </a:r>
          <a:r>
            <a:rPr lang="en-US" sz="1600" kern="1200" err="1">
              <a:latin typeface="+mn-lt"/>
            </a:rPr>
            <a:t>fl</a:t>
          </a:r>
          <a:r>
            <a:rPr lang="en-US" sz="1600" kern="1200">
              <a:latin typeface="+mn-lt"/>
            </a:rPr>
            <a:t> ounces</a:t>
          </a:r>
        </a:p>
      </dsp:txBody>
      <dsp:txXfrm>
        <a:off x="8367965" y="2853197"/>
        <a:ext cx="2138917" cy="1037190"/>
      </dsp:txXfrm>
    </dsp:sp>
    <dsp:sp modelId="{CDE845ED-4B88-4BBE-BED6-81869DAF7A1D}">
      <dsp:nvSpPr>
        <dsp:cNvPr id="0" name=""/>
        <dsp:cNvSpPr/>
      </dsp:nvSpPr>
      <dsp:spPr>
        <a:xfrm rot="1322820">
          <a:off x="2802272" y="1249197"/>
          <a:ext cx="2188913" cy="40429"/>
        </a:xfrm>
        <a:custGeom>
          <a:avLst/>
          <a:gdLst/>
          <a:ahLst/>
          <a:cxnLst/>
          <a:rect l="0" t="0" r="0" b="0"/>
          <a:pathLst>
            <a:path>
              <a:moveTo>
                <a:pt x="0" y="20214"/>
              </a:moveTo>
              <a:lnTo>
                <a:pt x="2188913"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latin typeface="+mn-lt"/>
          </a:endParaRPr>
        </a:p>
      </dsp:txBody>
      <dsp:txXfrm>
        <a:off x="3842006" y="1214689"/>
        <a:ext cx="109445" cy="109445"/>
      </dsp:txXfrm>
    </dsp:sp>
    <dsp:sp modelId="{1E27983D-DDDC-469B-A6DE-C4F9BCD94B6E}">
      <dsp:nvSpPr>
        <dsp:cNvPr id="0" name=""/>
        <dsp:cNvSpPr/>
      </dsp:nvSpPr>
      <dsp:spPr>
        <a:xfrm>
          <a:off x="4911155" y="1129371"/>
          <a:ext cx="2203453" cy="110172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Phase 2- Implementing overall weekly limits</a:t>
          </a:r>
        </a:p>
      </dsp:txBody>
      <dsp:txXfrm>
        <a:off x="4943423" y="1161639"/>
        <a:ext cx="2138917" cy="1037190"/>
      </dsp:txXfrm>
    </dsp:sp>
    <dsp:sp modelId="{F9D629AE-1494-42E3-87EB-7DE0344FB78A}">
      <dsp:nvSpPr>
        <dsp:cNvPr id="0" name=""/>
        <dsp:cNvSpPr/>
      </dsp:nvSpPr>
      <dsp:spPr>
        <a:xfrm>
          <a:off x="907171" y="3341462"/>
          <a:ext cx="2203696" cy="1106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Milk</a:t>
          </a:r>
        </a:p>
      </dsp:txBody>
      <dsp:txXfrm>
        <a:off x="939577" y="3373868"/>
        <a:ext cx="2138884" cy="1041608"/>
      </dsp:txXfrm>
    </dsp:sp>
    <dsp:sp modelId="{57C2666B-A364-461B-BE03-90FC6F0D21AC}">
      <dsp:nvSpPr>
        <dsp:cNvPr id="0" name=""/>
        <dsp:cNvSpPr/>
      </dsp:nvSpPr>
      <dsp:spPr>
        <a:xfrm rot="58820">
          <a:off x="3110749" y="3888235"/>
          <a:ext cx="1610497" cy="40429"/>
        </a:xfrm>
        <a:custGeom>
          <a:avLst/>
          <a:gdLst/>
          <a:ahLst/>
          <a:cxnLst/>
          <a:rect l="0" t="0" r="0" b="0"/>
          <a:pathLst>
            <a:path>
              <a:moveTo>
                <a:pt x="0" y="20214"/>
              </a:moveTo>
              <a:lnTo>
                <a:pt x="1610497"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mn-lt"/>
          </a:endParaRPr>
        </a:p>
      </dsp:txBody>
      <dsp:txXfrm>
        <a:off x="3875736" y="3868187"/>
        <a:ext cx="80524" cy="80524"/>
      </dsp:txXfrm>
    </dsp:sp>
    <dsp:sp modelId="{418AB42B-C76D-4831-B968-C398E1CF0AC7}">
      <dsp:nvSpPr>
        <dsp:cNvPr id="0" name=""/>
        <dsp:cNvSpPr/>
      </dsp:nvSpPr>
      <dsp:spPr>
        <a:xfrm>
          <a:off x="4721129" y="3371363"/>
          <a:ext cx="2203453" cy="110172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n-lt"/>
            </a:rPr>
            <a:t>Continue to allow flavored and unflavored milk</a:t>
          </a:r>
        </a:p>
      </dsp:txBody>
      <dsp:txXfrm>
        <a:off x="4753397" y="3403631"/>
        <a:ext cx="2138917" cy="1037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154EE-8E3A-4175-A70C-CDF1EED26F6B}">
      <dsp:nvSpPr>
        <dsp:cNvPr id="0" name=""/>
        <dsp:cNvSpPr/>
      </dsp:nvSpPr>
      <dsp:spPr>
        <a:xfrm>
          <a:off x="53024" y="709590"/>
          <a:ext cx="604800" cy="6048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BD25E-F92D-41AB-8F2F-C643A6D0A4A8}">
      <dsp:nvSpPr>
        <dsp:cNvPr id="0" name=""/>
        <dsp:cNvSpPr/>
      </dsp:nvSpPr>
      <dsp:spPr>
        <a:xfrm>
          <a:off x="183280" y="793108"/>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723B24-A1BC-4894-80BB-69AC5960B286}">
      <dsp:nvSpPr>
        <dsp:cNvPr id="0" name=""/>
        <dsp:cNvSpPr/>
      </dsp:nvSpPr>
      <dsp:spPr>
        <a:xfrm>
          <a:off x="787424" y="709590"/>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Uses meal patterns, or age/grade groups</a:t>
          </a:r>
        </a:p>
      </dsp:txBody>
      <dsp:txXfrm>
        <a:off x="787424" y="709590"/>
        <a:ext cx="1425599" cy="604800"/>
      </dsp:txXfrm>
    </dsp:sp>
    <dsp:sp modelId="{C8988B00-CF95-4012-858D-EA30C04A0506}">
      <dsp:nvSpPr>
        <dsp:cNvPr id="0" name=""/>
        <dsp:cNvSpPr/>
      </dsp:nvSpPr>
      <dsp:spPr>
        <a:xfrm>
          <a:off x="2461424" y="709590"/>
          <a:ext cx="604800" cy="6048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F0901A-92A7-43CC-A1F7-7A899AE28941}">
      <dsp:nvSpPr>
        <dsp:cNvPr id="0" name=""/>
        <dsp:cNvSpPr/>
      </dsp:nvSpPr>
      <dsp:spPr>
        <a:xfrm>
          <a:off x="2588432" y="836598"/>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F1C808-58F9-4FD3-8A38-09C62E6EBA42}">
      <dsp:nvSpPr>
        <dsp:cNvPr id="0" name=""/>
        <dsp:cNvSpPr/>
      </dsp:nvSpPr>
      <dsp:spPr>
        <a:xfrm>
          <a:off x="3195824" y="709590"/>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Refers to each of the required food groups as a </a:t>
          </a:r>
          <a:r>
            <a:rPr lang="en-US" sz="1400" b="1" kern="1200"/>
            <a:t>Component</a:t>
          </a:r>
          <a:endParaRPr lang="en-US" sz="1400" kern="1200"/>
        </a:p>
      </dsp:txBody>
      <dsp:txXfrm>
        <a:off x="3195824" y="709590"/>
        <a:ext cx="1425599" cy="604800"/>
      </dsp:txXfrm>
    </dsp:sp>
    <dsp:sp modelId="{4BFF040D-F5B8-4265-B2CF-85F32899858C}">
      <dsp:nvSpPr>
        <dsp:cNvPr id="0" name=""/>
        <dsp:cNvSpPr/>
      </dsp:nvSpPr>
      <dsp:spPr>
        <a:xfrm>
          <a:off x="53024" y="1852815"/>
          <a:ext cx="604800" cy="6048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C77B1-233E-4543-9F6B-CF0074E0BEFB}">
      <dsp:nvSpPr>
        <dsp:cNvPr id="0" name=""/>
        <dsp:cNvSpPr/>
      </dsp:nvSpPr>
      <dsp:spPr>
        <a:xfrm>
          <a:off x="180032" y="1979823"/>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EEE95-DF9E-4CCE-938F-03996F153A9B}">
      <dsp:nvSpPr>
        <dsp:cNvPr id="0" name=""/>
        <dsp:cNvSpPr/>
      </dsp:nvSpPr>
      <dsp:spPr>
        <a:xfrm>
          <a:off x="787424" y="1852815"/>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Components must be served in specified daily and weekly amounts</a:t>
          </a:r>
        </a:p>
      </dsp:txBody>
      <dsp:txXfrm>
        <a:off x="787424" y="1852815"/>
        <a:ext cx="1425599" cy="604800"/>
      </dsp:txXfrm>
    </dsp:sp>
    <dsp:sp modelId="{CDD3615E-76EB-43B5-A394-612003BD4426}">
      <dsp:nvSpPr>
        <dsp:cNvPr id="0" name=""/>
        <dsp:cNvSpPr/>
      </dsp:nvSpPr>
      <dsp:spPr>
        <a:xfrm>
          <a:off x="2461424" y="1852815"/>
          <a:ext cx="604800" cy="6048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F8BC0-A223-40EA-9EF0-45B46E1DF286}">
      <dsp:nvSpPr>
        <dsp:cNvPr id="0" name=""/>
        <dsp:cNvSpPr/>
      </dsp:nvSpPr>
      <dsp:spPr>
        <a:xfrm>
          <a:off x="2588432" y="1979823"/>
          <a:ext cx="350784" cy="350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10D104-5356-46A7-8697-6C3975A7C8E1}">
      <dsp:nvSpPr>
        <dsp:cNvPr id="0" name=""/>
        <dsp:cNvSpPr/>
      </dsp:nvSpPr>
      <dsp:spPr>
        <a:xfrm>
          <a:off x="3195824" y="1852815"/>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Foods offered within the components are called </a:t>
          </a:r>
          <a:r>
            <a:rPr lang="en-US" sz="1400" b="1" kern="1200"/>
            <a:t>Food Items</a:t>
          </a:r>
          <a:endParaRPr lang="en-US" sz="1400" kern="1200"/>
        </a:p>
      </dsp:txBody>
      <dsp:txXfrm>
        <a:off x="3195824" y="1852815"/>
        <a:ext cx="1425599" cy="60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84B1-2F61-45CC-A974-5516D3DD0510}">
      <dsp:nvSpPr>
        <dsp:cNvPr id="0" name=""/>
        <dsp:cNvSpPr/>
      </dsp:nvSpPr>
      <dsp:spPr>
        <a:xfrm>
          <a:off x="1875105" y="45474"/>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lumMod val="95000"/>
                </a:schemeClr>
              </a:solidFill>
            </a:rPr>
            <a:t>K-5</a:t>
          </a:r>
        </a:p>
        <a:p>
          <a:pPr marL="0" lvl="0" indent="0" algn="ctr" defTabSz="889000">
            <a:lnSpc>
              <a:spcPct val="90000"/>
            </a:lnSpc>
            <a:spcBef>
              <a:spcPct val="0"/>
            </a:spcBef>
            <a:spcAft>
              <a:spcPct val="35000"/>
            </a:spcAft>
            <a:buNone/>
          </a:pPr>
          <a:r>
            <a:rPr lang="en-US" sz="2000" kern="1200">
              <a:solidFill>
                <a:schemeClr val="bg1">
                  <a:lumMod val="95000"/>
                </a:schemeClr>
              </a:solidFill>
            </a:rPr>
            <a:t>350 – 500 Calories</a:t>
          </a:r>
        </a:p>
      </dsp:txBody>
      <dsp:txXfrm>
        <a:off x="2166144" y="427463"/>
        <a:ext cx="1600715" cy="982257"/>
      </dsp:txXfrm>
    </dsp:sp>
    <dsp:sp modelId="{88A81525-6707-41BB-A414-C7099D879BA4}">
      <dsp:nvSpPr>
        <dsp:cNvPr id="0" name=""/>
        <dsp:cNvSpPr/>
      </dsp:nvSpPr>
      <dsp:spPr>
        <a:xfrm>
          <a:off x="2662730" y="1409721"/>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lumMod val="95000"/>
                </a:schemeClr>
              </a:solidFill>
            </a:rPr>
            <a:t>9-12</a:t>
          </a:r>
        </a:p>
        <a:p>
          <a:pPr marL="0" lvl="0" indent="0" algn="ctr" defTabSz="889000">
            <a:lnSpc>
              <a:spcPct val="90000"/>
            </a:lnSpc>
            <a:spcBef>
              <a:spcPct val="0"/>
            </a:spcBef>
            <a:spcAft>
              <a:spcPct val="35000"/>
            </a:spcAft>
            <a:buNone/>
          </a:pPr>
          <a:r>
            <a:rPr lang="en-US" sz="2000" kern="1200">
              <a:solidFill>
                <a:schemeClr val="bg1">
                  <a:lumMod val="95000"/>
                </a:schemeClr>
              </a:solidFill>
            </a:rPr>
            <a:t>450 – 600 Calories</a:t>
          </a:r>
        </a:p>
      </dsp:txBody>
      <dsp:txXfrm>
        <a:off x="3330301" y="1973609"/>
        <a:ext cx="1309676" cy="1200536"/>
      </dsp:txXfrm>
    </dsp:sp>
    <dsp:sp modelId="{D60E292F-AD4B-4557-B087-269423A6A5F4}">
      <dsp:nvSpPr>
        <dsp:cNvPr id="0" name=""/>
        <dsp:cNvSpPr/>
      </dsp:nvSpPr>
      <dsp:spPr>
        <a:xfrm>
          <a:off x="1087480" y="1409721"/>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lumMod val="95000"/>
                </a:schemeClr>
              </a:solidFill>
            </a:rPr>
            <a:t>6-8</a:t>
          </a:r>
        </a:p>
        <a:p>
          <a:pPr marL="0" lvl="0" indent="0" algn="ctr" defTabSz="889000">
            <a:lnSpc>
              <a:spcPct val="90000"/>
            </a:lnSpc>
            <a:spcBef>
              <a:spcPct val="0"/>
            </a:spcBef>
            <a:spcAft>
              <a:spcPct val="35000"/>
            </a:spcAft>
            <a:buNone/>
          </a:pPr>
          <a:r>
            <a:rPr lang="en-US" sz="2000" kern="1200">
              <a:solidFill>
                <a:schemeClr val="bg1">
                  <a:lumMod val="95000"/>
                </a:schemeClr>
              </a:solidFill>
            </a:rPr>
            <a:t>400 – 550</a:t>
          </a:r>
        </a:p>
        <a:p>
          <a:pPr marL="0" lvl="0" indent="0" algn="ctr" defTabSz="889000">
            <a:lnSpc>
              <a:spcPct val="90000"/>
            </a:lnSpc>
            <a:spcBef>
              <a:spcPct val="0"/>
            </a:spcBef>
            <a:spcAft>
              <a:spcPct val="35000"/>
            </a:spcAft>
            <a:buNone/>
          </a:pPr>
          <a:r>
            <a:rPr lang="en-US" sz="2000" kern="1200">
              <a:solidFill>
                <a:schemeClr val="bg1">
                  <a:lumMod val="95000"/>
                </a:schemeClr>
              </a:solidFill>
            </a:rPr>
            <a:t>Calories</a:t>
          </a:r>
        </a:p>
      </dsp:txBody>
      <dsp:txXfrm>
        <a:off x="1293027" y="1973609"/>
        <a:ext cx="1309676" cy="1200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84B1-2F61-45CC-A974-5516D3DD0510}">
      <dsp:nvSpPr>
        <dsp:cNvPr id="0" name=""/>
        <dsp:cNvSpPr/>
      </dsp:nvSpPr>
      <dsp:spPr>
        <a:xfrm>
          <a:off x="1594917" y="0"/>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95000"/>
                </a:schemeClr>
              </a:solidFill>
            </a:rPr>
            <a:t>K-5</a:t>
          </a:r>
        </a:p>
        <a:p>
          <a:pPr marL="0" lvl="0" indent="0" algn="ctr" defTabSz="933450">
            <a:lnSpc>
              <a:spcPct val="90000"/>
            </a:lnSpc>
            <a:spcBef>
              <a:spcPct val="0"/>
            </a:spcBef>
            <a:spcAft>
              <a:spcPct val="35000"/>
            </a:spcAft>
            <a:buNone/>
          </a:pPr>
          <a:r>
            <a:rPr lang="en-US" sz="2100" kern="1200">
              <a:solidFill>
                <a:schemeClr val="bg1">
                  <a:lumMod val="95000"/>
                </a:schemeClr>
              </a:solidFill>
            </a:rPr>
            <a:t>550 – 650 Calories</a:t>
          </a:r>
        </a:p>
      </dsp:txBody>
      <dsp:txXfrm>
        <a:off x="1892857" y="391046"/>
        <a:ext cx="1638669" cy="1005546"/>
      </dsp:txXfrm>
    </dsp:sp>
    <dsp:sp modelId="{88A81525-6707-41BB-A414-C7099D879BA4}">
      <dsp:nvSpPr>
        <dsp:cNvPr id="0" name=""/>
        <dsp:cNvSpPr/>
      </dsp:nvSpPr>
      <dsp:spPr>
        <a:xfrm>
          <a:off x="3546870" y="1489699"/>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95000"/>
                </a:schemeClr>
              </a:solidFill>
            </a:rPr>
            <a:t>9-12</a:t>
          </a:r>
        </a:p>
        <a:p>
          <a:pPr marL="0" lvl="0" indent="0" algn="ctr" defTabSz="933450">
            <a:lnSpc>
              <a:spcPct val="90000"/>
            </a:lnSpc>
            <a:spcBef>
              <a:spcPct val="0"/>
            </a:spcBef>
            <a:spcAft>
              <a:spcPct val="35000"/>
            </a:spcAft>
            <a:buNone/>
          </a:pPr>
          <a:r>
            <a:rPr lang="en-US" sz="2100" kern="1200">
              <a:solidFill>
                <a:schemeClr val="bg1">
                  <a:lumMod val="95000"/>
                </a:schemeClr>
              </a:solidFill>
            </a:rPr>
            <a:t>750 – 850 Calories</a:t>
          </a:r>
        </a:p>
      </dsp:txBody>
      <dsp:txXfrm>
        <a:off x="4230269" y="2066957"/>
        <a:ext cx="1340729" cy="1229001"/>
      </dsp:txXfrm>
    </dsp:sp>
    <dsp:sp modelId="{D60E292F-AD4B-4557-B087-269423A6A5F4}">
      <dsp:nvSpPr>
        <dsp:cNvPr id="0" name=""/>
        <dsp:cNvSpPr/>
      </dsp:nvSpPr>
      <dsp:spPr>
        <a:xfrm>
          <a:off x="1185875" y="1489699"/>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1">
                  <a:lumMod val="95000"/>
                </a:schemeClr>
              </a:solidFill>
            </a:rPr>
            <a:t>6-8</a:t>
          </a:r>
        </a:p>
        <a:p>
          <a:pPr marL="0" lvl="0" indent="0" algn="ctr" defTabSz="933450">
            <a:lnSpc>
              <a:spcPct val="90000"/>
            </a:lnSpc>
            <a:spcBef>
              <a:spcPct val="0"/>
            </a:spcBef>
            <a:spcAft>
              <a:spcPct val="35000"/>
            </a:spcAft>
            <a:buNone/>
          </a:pPr>
          <a:r>
            <a:rPr lang="en-US" sz="2100" kern="1200">
              <a:solidFill>
                <a:schemeClr val="bg1">
                  <a:lumMod val="95000"/>
                </a:schemeClr>
              </a:solidFill>
            </a:rPr>
            <a:t>600 - 700</a:t>
          </a:r>
        </a:p>
        <a:p>
          <a:pPr marL="0" lvl="0" indent="0" algn="ctr" defTabSz="933450">
            <a:lnSpc>
              <a:spcPct val="90000"/>
            </a:lnSpc>
            <a:spcBef>
              <a:spcPct val="0"/>
            </a:spcBef>
            <a:spcAft>
              <a:spcPct val="35000"/>
            </a:spcAft>
            <a:buNone/>
          </a:pPr>
          <a:r>
            <a:rPr lang="en-US" sz="2100" kern="1200">
              <a:solidFill>
                <a:schemeClr val="bg1">
                  <a:lumMod val="95000"/>
                </a:schemeClr>
              </a:solidFill>
            </a:rPr>
            <a:t>Calories</a:t>
          </a:r>
        </a:p>
      </dsp:txBody>
      <dsp:txXfrm>
        <a:off x="1396295" y="2066957"/>
        <a:ext cx="1340729" cy="1229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9DFA8-3CEB-49B3-8337-F1E1B08D6540}">
      <dsp:nvSpPr>
        <dsp:cNvPr id="0" name=""/>
        <dsp:cNvSpPr/>
      </dsp:nvSpPr>
      <dsp:spPr>
        <a:xfrm>
          <a:off x="0" y="22939"/>
          <a:ext cx="6391275" cy="1241881"/>
        </a:xfrm>
        <a:prstGeom prst="roundRect">
          <a:avLst/>
        </a:prstGeom>
        <a:solidFill>
          <a:srgbClr val="688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Offer vs Serve is required for students in the 9-12 age/grade group</a:t>
          </a:r>
        </a:p>
      </dsp:txBody>
      <dsp:txXfrm>
        <a:off x="60624" y="83563"/>
        <a:ext cx="6270027" cy="1120633"/>
      </dsp:txXfrm>
    </dsp:sp>
    <dsp:sp modelId="{9B4D4A44-A775-45FC-8647-4D1CD400357F}">
      <dsp:nvSpPr>
        <dsp:cNvPr id="0" name=""/>
        <dsp:cNvSpPr/>
      </dsp:nvSpPr>
      <dsp:spPr>
        <a:xfrm>
          <a:off x="0" y="1342581"/>
          <a:ext cx="6391275" cy="1241881"/>
        </a:xfrm>
        <a:prstGeom prst="roundRect">
          <a:avLst/>
        </a:prstGeom>
        <a:solidFill>
          <a:srgbClr val="688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Must offer all 5 components in at least the minimum required amounts</a:t>
          </a:r>
        </a:p>
      </dsp:txBody>
      <dsp:txXfrm>
        <a:off x="60624" y="1403205"/>
        <a:ext cx="6270027" cy="1120633"/>
      </dsp:txXfrm>
    </dsp:sp>
    <dsp:sp modelId="{326B7FF1-E4D3-493C-B4BB-466FC130B11B}">
      <dsp:nvSpPr>
        <dsp:cNvPr id="0" name=""/>
        <dsp:cNvSpPr/>
      </dsp:nvSpPr>
      <dsp:spPr>
        <a:xfrm>
          <a:off x="0" y="2662223"/>
          <a:ext cx="6391275" cy="1241881"/>
        </a:xfrm>
        <a:prstGeom prst="roundRect">
          <a:avLst/>
        </a:prstGeom>
        <a:solidFill>
          <a:srgbClr val="688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Students must select at least 3 food components</a:t>
          </a:r>
        </a:p>
      </dsp:txBody>
      <dsp:txXfrm>
        <a:off x="60624" y="2722847"/>
        <a:ext cx="6270027" cy="1120633"/>
      </dsp:txXfrm>
    </dsp:sp>
    <dsp:sp modelId="{3E641756-BCF0-436C-9006-5E604E50DBF7}">
      <dsp:nvSpPr>
        <dsp:cNvPr id="0" name=""/>
        <dsp:cNvSpPr/>
      </dsp:nvSpPr>
      <dsp:spPr>
        <a:xfrm>
          <a:off x="0" y="3981865"/>
          <a:ext cx="6391275" cy="1241881"/>
        </a:xfrm>
        <a:prstGeom prst="roundRect">
          <a:avLst/>
        </a:prstGeom>
        <a:solidFill>
          <a:srgbClr val="688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Students must take a minimum of a </a:t>
          </a:r>
        </a:p>
        <a:p>
          <a:pPr marL="0" lvl="0" indent="0" algn="l" defTabSz="1200150">
            <a:lnSpc>
              <a:spcPct val="90000"/>
            </a:lnSpc>
            <a:spcBef>
              <a:spcPct val="0"/>
            </a:spcBef>
            <a:spcAft>
              <a:spcPct val="35000"/>
            </a:spcAft>
            <a:buNone/>
          </a:pPr>
          <a:r>
            <a:rPr lang="en-US" sz="2700" b="1" kern="1200">
              <a:solidFill>
                <a:srgbClr val="0070C0"/>
              </a:solidFill>
            </a:rPr>
            <a:t>½ cup </a:t>
          </a:r>
          <a:r>
            <a:rPr lang="en-US" sz="2700" kern="1200"/>
            <a:t>of fruit or vegetable</a:t>
          </a:r>
        </a:p>
      </dsp:txBody>
      <dsp:txXfrm>
        <a:off x="60624" y="4042489"/>
        <a:ext cx="6270027" cy="11206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1EB168-F039-32BA-4EDD-79373D30DDB9}"/>
              </a:ext>
            </a:extLst>
          </p:cNvPr>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a:p>
        </p:txBody>
      </p:sp>
      <p:sp>
        <p:nvSpPr>
          <p:cNvPr id="3" name="Date Placeholder 2">
            <a:extLst>
              <a:ext uri="{FF2B5EF4-FFF2-40B4-BE49-F238E27FC236}">
                <a16:creationId xmlns:a16="http://schemas.microsoft.com/office/drawing/2014/main" id="{C772C3A8-A1AC-1358-373B-2C1A47880321}"/>
              </a:ext>
            </a:extLst>
          </p:cNvPr>
          <p:cNvSpPr>
            <a:spLocks noGrp="1"/>
          </p:cNvSpPr>
          <p:nvPr>
            <p:ph type="dt" sz="quarter" idx="1"/>
          </p:nvPr>
        </p:nvSpPr>
        <p:spPr>
          <a:xfrm>
            <a:off x="4143375" y="1"/>
            <a:ext cx="3170238" cy="481013"/>
          </a:xfrm>
          <a:prstGeom prst="rect">
            <a:avLst/>
          </a:prstGeom>
        </p:spPr>
        <p:txBody>
          <a:bodyPr vert="horz" lIns="91427" tIns="45714" rIns="91427" bIns="45714" rtlCol="0"/>
          <a:lstStyle>
            <a:lvl1pPr algn="r">
              <a:defRPr sz="1200"/>
            </a:lvl1pPr>
          </a:lstStyle>
          <a:p>
            <a:fld id="{B6B2D463-84F1-4EFA-A69F-06BA5F647B86}" type="datetimeFigureOut">
              <a:rPr lang="en-US" smtClean="0"/>
              <a:t>7/18/2025</a:t>
            </a:fld>
            <a:endParaRPr lang="en-US"/>
          </a:p>
        </p:txBody>
      </p:sp>
      <p:sp>
        <p:nvSpPr>
          <p:cNvPr id="4" name="Footer Placeholder 3">
            <a:extLst>
              <a:ext uri="{FF2B5EF4-FFF2-40B4-BE49-F238E27FC236}">
                <a16:creationId xmlns:a16="http://schemas.microsoft.com/office/drawing/2014/main" id="{B1A880F2-FC1D-8D75-36D2-9590D561862D}"/>
              </a:ext>
            </a:extLst>
          </p:cNvPr>
          <p:cNvSpPr>
            <a:spLocks noGrp="1"/>
          </p:cNvSpPr>
          <p:nvPr>
            <p:ph type="ftr" sz="quarter" idx="2"/>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622DE0-F97D-C44D-6ECC-47A8A0051292}"/>
              </a:ext>
            </a:extLst>
          </p:cNvPr>
          <p:cNvSpPr>
            <a:spLocks noGrp="1"/>
          </p:cNvSpPr>
          <p:nvPr>
            <p:ph type="sldNum" sz="quarter" idx="3"/>
          </p:nvPr>
        </p:nvSpPr>
        <p:spPr>
          <a:xfrm>
            <a:off x="4143375" y="9120188"/>
            <a:ext cx="3170238" cy="481012"/>
          </a:xfrm>
          <a:prstGeom prst="rect">
            <a:avLst/>
          </a:prstGeom>
        </p:spPr>
        <p:txBody>
          <a:bodyPr vert="horz" lIns="91427" tIns="45714" rIns="91427" bIns="45714" rtlCol="0" anchor="b"/>
          <a:lstStyle>
            <a:lvl1pPr algn="r">
              <a:defRPr sz="1200"/>
            </a:lvl1pPr>
          </a:lstStyle>
          <a:p>
            <a:fld id="{D2FEBC79-675C-4041-94DE-B40503E1463D}" type="slidenum">
              <a:rPr lang="en-US" smtClean="0"/>
              <a:t>‹#›</a:t>
            </a:fld>
            <a:endParaRPr lang="en-US"/>
          </a:p>
        </p:txBody>
      </p:sp>
    </p:spTree>
    <p:extLst>
      <p:ext uri="{BB962C8B-B14F-4D97-AF65-F5344CB8AC3E}">
        <p14:creationId xmlns:p14="http://schemas.microsoft.com/office/powerpoint/2010/main" val="11573745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4E712CDF-F1FC-4BD4-8947-7448BBB1890F}" type="datetimeFigureOut">
              <a:rPr lang="en-US" smtClean="0"/>
              <a:t>7/18/2025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8"/>
            <a:ext cx="5852160" cy="3780474"/>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A249CBB4-CE1C-4080-9E5E-90330340ACB4}" type="slidenum">
              <a:rPr lang="en-US" smtClean="0"/>
              <a:t>‹#›</a:t>
            </a:fld>
            <a:endParaRPr lang="en-US"/>
          </a:p>
        </p:txBody>
      </p:sp>
    </p:spTree>
    <p:extLst>
      <p:ext uri="{BB962C8B-B14F-4D97-AF65-F5344CB8AC3E}">
        <p14:creationId xmlns:p14="http://schemas.microsoft.com/office/powerpoint/2010/main" val="8020738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ns.usda.gov/grain-requirements-national-school-lunch-program-and-school-breakfast-progra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a:ea typeface="Cambria" panose="02040503050406030204" pitchFamily="18" charset="0"/>
              </a:rPr>
              <a:t>Welcome to the webinar, </a:t>
            </a:r>
            <a:r>
              <a:rPr lang="en-US" b="1">
                <a:solidFill>
                  <a:srgbClr val="000000"/>
                </a:solidFill>
              </a:rPr>
              <a:t>Meal Pattern Refresher Webinar. This webinar is a refresher on the meal pattern to assist FSD as well as food service staff for the beginning of the school year. </a:t>
            </a:r>
          </a:p>
          <a:p>
            <a:pPr defTabSz="948507">
              <a:defRPr/>
            </a:pPr>
            <a:endParaRPr lang="en-US">
              <a:solidFill>
                <a:srgbClr val="000000"/>
              </a:solidFill>
              <a:ea typeface="Cambria" panose="02040503050406030204" pitchFamily="18" charset="0"/>
            </a:endParaRPr>
          </a:p>
          <a:p>
            <a:pPr>
              <a:defRPr/>
            </a:pPr>
            <a:r>
              <a:rPr lang="en-US">
                <a:ea typeface="Cambria" panose="02040503050406030204" pitchFamily="18" charset="0"/>
              </a:rPr>
              <a:t>This webinar </a:t>
            </a:r>
            <a:r>
              <a:rPr lang="en-US"/>
              <a:t>provides 1 credit hour of Professional Standards training towards your annual requirements.</a:t>
            </a:r>
          </a:p>
          <a:p>
            <a:pPr defTabSz="948507">
              <a:defRPr/>
            </a:pPr>
            <a:endParaRPr lang="en-US">
              <a:ea typeface="Cambria" panose="02040503050406030204" pitchFamily="18" charset="0"/>
            </a:endParaRPr>
          </a:p>
          <a:p>
            <a:pPr defTabSz="948507">
              <a:defRPr/>
            </a:pPr>
            <a:r>
              <a:rPr lang="en-US">
                <a:ea typeface="Cambria" panose="02040503050406030204" pitchFamily="18" charset="0"/>
              </a:rPr>
              <a:t>Presenting today is Maddie Weekes Answering questions today is Caitlyn Parry. </a:t>
            </a:r>
          </a:p>
          <a:p>
            <a:pPr defTabSz="948507">
              <a:defRPr/>
            </a:pPr>
            <a:endParaRPr lang="en-US">
              <a:ea typeface="Cambria" panose="02040503050406030204" pitchFamily="18" charset="0"/>
            </a:endParaRPr>
          </a:p>
          <a:p>
            <a:pPr defTabSz="948507">
              <a:defRPr/>
            </a:pPr>
            <a:r>
              <a:rPr lang="en-US" b="0" i="1">
                <a:solidFill>
                  <a:srgbClr val="525252"/>
                </a:solidFill>
                <a:effectLst/>
                <a:ea typeface="Cambria" panose="02040503050406030204" pitchFamily="18" charset="0"/>
              </a:rPr>
              <a:t>If you have any questions during the presentation, please type them into the question box. We will review them at the end. </a:t>
            </a:r>
          </a:p>
          <a:p>
            <a:pPr defTabSz="948507">
              <a:defRPr/>
            </a:pPr>
            <a:endParaRPr lang="en-US" b="0" i="1">
              <a:solidFill>
                <a:srgbClr val="525252"/>
              </a:solidFill>
              <a:effectLst/>
              <a:ea typeface="Cambria" panose="02040503050406030204" pitchFamily="18" charset="0"/>
            </a:endParaRPr>
          </a:p>
          <a:p>
            <a:pPr defTabSz="948507">
              <a:defRPr/>
            </a:pPr>
            <a:r>
              <a:rPr lang="en-US" b="0" i="1">
                <a:solidFill>
                  <a:srgbClr val="525252"/>
                </a:solidFill>
                <a:effectLst/>
                <a:ea typeface="Cambria" panose="02040503050406030204" pitchFamily="18" charset="0"/>
              </a:rPr>
              <a:t>Following today’s presentation, you will receive an email containing the slides for today’s webinar.  If you do not receive them, please email CNTraining@nysed.gov </a:t>
            </a:r>
          </a:p>
          <a:p>
            <a:pPr defTabSz="948507">
              <a:defRPr/>
            </a:pPr>
            <a:endParaRPr lang="en-US" b="0" i="1">
              <a:solidFill>
                <a:srgbClr val="525252"/>
              </a:solidFill>
              <a:effectLst/>
              <a:ea typeface="Cambria" panose="02040503050406030204" pitchFamily="18" charset="0"/>
            </a:endParaRPr>
          </a:p>
          <a:p>
            <a:pPr defTabSz="948507">
              <a:defRPr/>
            </a:pPr>
            <a:r>
              <a:rPr lang="en-US" b="0" i="0">
                <a:solidFill>
                  <a:srgbClr val="525252"/>
                </a:solidFill>
                <a:effectLst/>
                <a:ea typeface="Cambria" panose="02040503050406030204" pitchFamily="18" charset="0"/>
              </a:rPr>
              <a:t>This webinar will be recorded and be posted and available on the CN website. </a:t>
            </a:r>
            <a:endParaRPr lang="en-US"/>
          </a:p>
        </p:txBody>
      </p:sp>
    </p:spTree>
    <p:extLst>
      <p:ext uri="{BB962C8B-B14F-4D97-AF65-F5344CB8AC3E}">
        <p14:creationId xmlns:p14="http://schemas.microsoft.com/office/powerpoint/2010/main" val="81768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The Afterschool Snack Program (ASP) is an extension of National School Lunch Program (NSLP) and may be administered by participating School Food Authorities(SFAs).  The SFA must administer an afterschool care program which provides children with regularly scheduled activities in an organized, structured, and supervised environment; and include educational or enrichment activities. </a:t>
            </a:r>
          </a:p>
          <a:p>
            <a:pPr rtl="0"/>
            <a:r>
              <a:rPr lang="en-US">
                <a:effectLst/>
              </a:rPr>
              <a:t> </a:t>
            </a:r>
          </a:p>
          <a:p>
            <a:pPr rtl="0"/>
            <a:r>
              <a:rPr lang="en-US">
                <a:effectLst/>
              </a:rPr>
              <a:t>The After School Snack Program has its own distinct meal pattern requirements which include required components and minimum portion sizes. The final rule indicated </a:t>
            </a:r>
            <a:r>
              <a:rPr lang="en-US"/>
              <a:t>The NSLP afterschool snack standards aligns with the CACFP snack standards. Afterschool snack must include 2 of the 5 components and offer vs serve is not allowed. </a:t>
            </a:r>
          </a:p>
        </p:txBody>
      </p:sp>
    </p:spTree>
    <p:extLst>
      <p:ext uri="{BB962C8B-B14F-4D97-AF65-F5344CB8AC3E}">
        <p14:creationId xmlns:p14="http://schemas.microsoft.com/office/powerpoint/2010/main" val="1556203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a:t>To comply with the established meal pattern requirements and nutrition standards, all SFAs must use the Food-Based Menu Planning approach when developing breakfast and lunch menus. </a:t>
            </a:r>
          </a:p>
          <a:p>
            <a:pPr>
              <a:spcBef>
                <a:spcPct val="0"/>
              </a:spcBef>
            </a:pPr>
            <a:endParaRPr lang="en-US" sz="1300"/>
          </a:p>
          <a:p>
            <a:pPr defTabSz="966470">
              <a:spcBef>
                <a:spcPct val="0"/>
              </a:spcBef>
              <a:defRPr/>
            </a:pPr>
            <a:r>
              <a:rPr lang="en-US" sz="1300"/>
              <a:t>The Food-Based Menu Planning approach uses meal patterns according to specific age/grade groups as menu planning tools.  Moving forward, I will refer to the age/grade groups as grade groups.</a:t>
            </a:r>
          </a:p>
          <a:p>
            <a:pPr>
              <a:spcBef>
                <a:spcPct val="0"/>
              </a:spcBef>
            </a:pPr>
            <a:endParaRPr lang="en-US" sz="1300"/>
          </a:p>
          <a:p>
            <a:pPr>
              <a:spcBef>
                <a:spcPct val="0"/>
              </a:spcBef>
            </a:pPr>
            <a:r>
              <a:rPr lang="en-US" sz="1300"/>
              <a:t>When working with Food-Based Menu Planning, there are food components and food items.</a:t>
            </a:r>
          </a:p>
          <a:p>
            <a:pPr>
              <a:spcBef>
                <a:spcPct val="0"/>
              </a:spcBef>
            </a:pPr>
            <a:endParaRPr lang="en-US" sz="1300"/>
          </a:p>
          <a:p>
            <a:pPr>
              <a:spcBef>
                <a:spcPct val="0"/>
              </a:spcBef>
            </a:pPr>
            <a:r>
              <a:rPr lang="en-US" sz="1300"/>
              <a:t>A component is one of the five required food groups in a reimbursable meal.  For breakfast, there are 3 required components; and with lunch, there are 5.  These components must be served in specified daily and weekly amounts.</a:t>
            </a:r>
          </a:p>
          <a:p>
            <a:pPr>
              <a:spcBef>
                <a:spcPct val="0"/>
              </a:spcBef>
            </a:pPr>
            <a:endParaRPr lang="en-US" sz="1300"/>
          </a:p>
          <a:p>
            <a:pPr>
              <a:spcBef>
                <a:spcPct val="0"/>
              </a:spcBef>
            </a:pPr>
            <a:r>
              <a:rPr lang="en-US" sz="1300"/>
              <a:t>A food item is a specific food within those components.  For example, 1 oz. equivalent of whole grain-rich bread is a food item within the grain component and ½ cup of an apple is a food item within the fruit component.</a:t>
            </a:r>
          </a:p>
          <a:p>
            <a:pPr>
              <a:spcBef>
                <a:spcPct val="0"/>
              </a:spcBef>
            </a:pPr>
            <a:endParaRPr lang="en-US" sz="1300"/>
          </a:p>
          <a:p>
            <a:pPr>
              <a:spcBef>
                <a:spcPct val="0"/>
              </a:spcBef>
            </a:pPr>
            <a:r>
              <a:rPr lang="en-US" sz="1300"/>
              <a:t>Schools must plan menus for breakfast and lunch that meet both daily and weekly requirements for food group components and food items relative to each grade group being served. </a:t>
            </a:r>
          </a:p>
          <a:p>
            <a:pPr defTabSz="966470">
              <a:spcBef>
                <a:spcPct val="0"/>
              </a:spcBef>
              <a:defRPr/>
            </a:pPr>
            <a:r>
              <a:rPr lang="en-US" sz="1300"/>
              <a:t> </a:t>
            </a:r>
          </a:p>
          <a:p>
            <a:endParaRPr lang="en-US"/>
          </a:p>
        </p:txBody>
      </p:sp>
    </p:spTree>
    <p:extLst>
      <p:ext uri="{BB962C8B-B14F-4D97-AF65-F5344CB8AC3E}">
        <p14:creationId xmlns:p14="http://schemas.microsoft.com/office/powerpoint/2010/main" val="2370036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t>The 5 food components are: fruits, vegetables, grains, meat/meat alternates, and milk. </a:t>
            </a:r>
          </a:p>
          <a:p>
            <a:pPr defTabSz="966387">
              <a:defRPr/>
            </a:pPr>
            <a:endParaRPr lang="en-US"/>
          </a:p>
          <a:p>
            <a:pPr defTabSz="966387">
              <a:defRPr/>
            </a:pPr>
            <a:r>
              <a:rPr lang="en-US"/>
              <a:t>All five food components must be offered in the minimum required portion sizes for lunch. </a:t>
            </a:r>
          </a:p>
          <a:p>
            <a:pPr defTabSz="966387">
              <a:defRPr/>
            </a:pPr>
            <a:endParaRPr lang="en-US"/>
          </a:p>
          <a:p>
            <a:pPr defTabSz="966387">
              <a:defRPr/>
            </a:pPr>
            <a:endParaRPr lang="en-US"/>
          </a:p>
          <a:p>
            <a:pPr defTabSz="966387">
              <a:defRPr/>
            </a:pPr>
            <a:r>
              <a:rPr lang="en-US"/>
              <a:t>For breakfast, 3 food components must be offered. The components are a grain or Meat/Meat Alternate or combination of both, Fruits/vegetables and Milk. </a:t>
            </a:r>
          </a:p>
          <a:p>
            <a:pPr defTabSz="966387">
              <a:defRPr/>
            </a:pPr>
            <a:endParaRPr lang="en-US"/>
          </a:p>
          <a:p>
            <a:pPr defTabSz="966387">
              <a:defRPr/>
            </a:pPr>
            <a:r>
              <a:rPr lang="en-US"/>
              <a:t>We will discuss the specific requirements for breakfast and lunch in more detail</a:t>
            </a:r>
          </a:p>
          <a:p>
            <a:pPr defTabSz="966387">
              <a:defRPr/>
            </a:pPr>
            <a:endParaRPr lang="en-US"/>
          </a:p>
        </p:txBody>
      </p:sp>
      <p:sp>
        <p:nvSpPr>
          <p:cNvPr id="4" name="Slide Number Placeholder 3"/>
          <p:cNvSpPr>
            <a:spLocks noGrp="1"/>
          </p:cNvSpPr>
          <p:nvPr>
            <p:ph type="sldNum" sz="quarter" idx="5"/>
          </p:nvPr>
        </p:nvSpPr>
        <p:spPr/>
        <p:txBody>
          <a:bodyPr/>
          <a:lstStyle/>
          <a:p>
            <a:pPr defTabSz="966387">
              <a:defRPr/>
            </a:pPr>
            <a:fld id="{B9381544-1536-4D59-997A-0CDB3DA4797D}" type="slidenum">
              <a:rPr lang="en-US">
                <a:solidFill>
                  <a:prstClr val="black"/>
                </a:solidFill>
                <a:latin typeface="Calibri" panose="020F0502020204030204"/>
              </a:rPr>
              <a:pPr defTabSz="96638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714138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grade groups established for breakfast and lunch. The meal planner must offer meals in accordance with the appropriate age/grade group that is being served to ensure students are meeting their nutritional needs.</a:t>
            </a:r>
          </a:p>
          <a:p>
            <a:endParaRPr lang="en-US"/>
          </a:p>
          <a:p>
            <a:r>
              <a:rPr lang="en-US"/>
              <a:t>As you can see, there are differences between the</a:t>
            </a:r>
            <a:r>
              <a:rPr lang="en-US" baseline="0"/>
              <a:t> grade groups designated for each program.  At breakfast, schools can choose to plan breakfast using a K-12 menu plan.  This is not an option at lunch because there is no overlap with any other grade group for the 9-12 grades. </a:t>
            </a:r>
          </a:p>
          <a:p>
            <a:endParaRPr lang="en-US" baseline="0"/>
          </a:p>
          <a:p>
            <a:pPr defTabSz="966470">
              <a:defRPr/>
            </a:pPr>
            <a:r>
              <a:rPr lang="en-US" baseline="0"/>
              <a:t>Menu Planners can decide to structure their menus utilizing the grade groups that will work best for their school’s operation. Production records must be completed in such a way as to represent the different grade groups separately, showing compliance with each grade group’s meal pattern requirements. </a:t>
            </a:r>
          </a:p>
          <a:p>
            <a:pPr defTabSz="966470">
              <a:defRPr/>
            </a:pPr>
            <a:endParaRPr lang="en-US" baseline="0"/>
          </a:p>
          <a:p>
            <a:pPr defTabSz="966470">
              <a:defRPr/>
            </a:pPr>
            <a:r>
              <a:rPr lang="en-US" baseline="0"/>
              <a:t>Also, </a:t>
            </a:r>
            <a:r>
              <a:rPr lang="en-US"/>
              <a:t>production records must include all food items offered on the reimbursable menu.  This includes </a:t>
            </a:r>
            <a:r>
              <a:rPr lang="en-US" u="sng"/>
              <a:t>ALL</a:t>
            </a:r>
            <a:r>
              <a:rPr lang="en-US"/>
              <a:t> offered components, menu items, and daily alternate meals, such as, salad meals, deli meals, salad bar option, or sandwich option. Production records must also include ALL condiments and toppings offered that day.  All 5 components must be on production record:  Meat/meat alternate, grain, fruit, vegetables, milk. If ALL components are not included on the production record fiscal actions may be assessed.</a:t>
            </a:r>
          </a:p>
        </p:txBody>
      </p:sp>
    </p:spTree>
    <p:extLst>
      <p:ext uri="{BB962C8B-B14F-4D97-AF65-F5344CB8AC3E}">
        <p14:creationId xmlns:p14="http://schemas.microsoft.com/office/powerpoint/2010/main" val="1904171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t>This slide demonstrates the overlap between the grade groups determined by the established calorie ranges for each grade group. K</a:t>
            </a:r>
            <a:r>
              <a:rPr lang="en-US" baseline="0"/>
              <a:t>eep in mind that when meal patterns are combined to the greatest extent, as demonstrated here, the allowable calorie range is limited significantly to a range of 50 calories. The meal planner will need to determine how they will differentiate those 50 calories during meal service if K-8 is in the same service line as 9-12 graders. </a:t>
            </a:r>
          </a:p>
        </p:txBody>
      </p:sp>
    </p:spTree>
    <p:extLst>
      <p:ext uri="{BB962C8B-B14F-4D97-AF65-F5344CB8AC3E}">
        <p14:creationId xmlns:p14="http://schemas.microsoft.com/office/powerpoint/2010/main" val="1589217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a:t>
            </a:r>
            <a:r>
              <a:rPr lang="en-US" baseline="0"/>
              <a:t>meal pattern chart for both breakfast and lunch separated by each grade group. </a:t>
            </a:r>
            <a:r>
              <a:rPr lang="en-US"/>
              <a:t>The meal pattern chart has been updated to meet the current nutritional standards. </a:t>
            </a:r>
          </a:p>
          <a:p>
            <a:endParaRPr lang="en-US"/>
          </a:p>
          <a:p>
            <a:pPr defTabSz="948368">
              <a:defRPr/>
            </a:pPr>
            <a:r>
              <a:rPr lang="en-US"/>
              <a:t>This chart shows the</a:t>
            </a:r>
            <a:r>
              <a:rPr lang="en-US" baseline="0"/>
              <a:t> </a:t>
            </a:r>
            <a:r>
              <a:rPr lang="en-US"/>
              <a:t>weekly requirement</a:t>
            </a:r>
            <a:r>
              <a:rPr lang="en-US" baseline="0"/>
              <a:t> l</a:t>
            </a:r>
            <a:r>
              <a:rPr lang="en-US"/>
              <a:t>isted first,</a:t>
            </a:r>
            <a:r>
              <a:rPr lang="en-US" baseline="0"/>
              <a:t> </a:t>
            </a:r>
            <a:r>
              <a:rPr lang="en-US"/>
              <a:t>and the daily requirement</a:t>
            </a:r>
            <a:r>
              <a:rPr lang="en-US" baseline="0"/>
              <a:t> is listed </a:t>
            </a:r>
            <a:r>
              <a:rPr lang="en-US"/>
              <a:t>in</a:t>
            </a:r>
            <a:r>
              <a:rPr lang="en-US" baseline="0"/>
              <a:t> parentheses as shown for each component. </a:t>
            </a:r>
            <a:r>
              <a:rPr lang="en-US"/>
              <a:t>For an example, look at the grain requirements for lunch.  You will see that at least one grain equivalent must be offered to the K-8 age/grade group daily and 8 equivalents over the course of a week.  The 9-12 age grade group must be offered 2 grain equivalents daily and 10 over the course of a week.</a:t>
            </a:r>
          </a:p>
          <a:p>
            <a:endParaRPr lang="en-US"/>
          </a:p>
          <a:p>
            <a:pPr defTabSz="948368">
              <a:defRPr/>
            </a:pPr>
            <a:r>
              <a:rPr lang="en-US" baseline="0">
                <a:cs typeface="Calibri"/>
              </a:rPr>
              <a:t>You will also see at lunch the total daily and weekly vegetable requirements.  You will also see how the totals are broken down into each vegetable category’s weekly requirement-  Dark Green, Red/Orange, Beans/Peas/Lentils, Starchy, and Other.  Over the course of a week the variety of vegetable subgroups must be offered in at least the minimum quantities, to contribute towards the total daily and weekly vegetable requirements.</a:t>
            </a:r>
          </a:p>
          <a:p>
            <a:endParaRPr lang="en-US"/>
          </a:p>
          <a:p>
            <a:pPr>
              <a:spcBef>
                <a:spcPct val="0"/>
              </a:spcBef>
              <a:buFontTx/>
              <a:buNone/>
            </a:pPr>
            <a:r>
              <a:rPr lang="en-US"/>
              <a:t>This chart also shows</a:t>
            </a:r>
            <a:r>
              <a:rPr lang="en-US" baseline="0"/>
              <a:t> the </a:t>
            </a:r>
            <a:r>
              <a:rPr lang="en-US"/>
              <a:t>dietary specifications which</a:t>
            </a:r>
            <a:r>
              <a:rPr lang="en-US" baseline="0"/>
              <a:t> are: </a:t>
            </a:r>
            <a:r>
              <a:rPr lang="en-US"/>
              <a:t>calories, saturated fat, sodium and </a:t>
            </a:r>
            <a:r>
              <a:rPr lang="en-US" i="1"/>
              <a:t>trans</a:t>
            </a:r>
            <a:r>
              <a:rPr lang="en-US"/>
              <a:t> fat.</a:t>
            </a:r>
            <a:r>
              <a:rPr lang="en-US" baseline="0"/>
              <a:t> </a:t>
            </a:r>
            <a:br>
              <a:rPr lang="en-US"/>
            </a:br>
            <a:endParaRPr lang="en-US"/>
          </a:p>
          <a:p>
            <a:r>
              <a:rPr lang="en-US"/>
              <a:t>There are also several footnotes which</a:t>
            </a:r>
            <a:r>
              <a:rPr lang="en-US" baseline="0"/>
              <a:t> are </a:t>
            </a:r>
            <a:r>
              <a:rPr lang="en-US"/>
              <a:t>represented by small letters a through</a:t>
            </a:r>
            <a:r>
              <a:rPr lang="en-US" baseline="0"/>
              <a:t> k</a:t>
            </a:r>
            <a:r>
              <a:rPr lang="en-US"/>
              <a:t>.  These footnotes provide specific guidance regarding the noted component. </a:t>
            </a:r>
            <a:r>
              <a:rPr lang="en-US" baseline="0"/>
              <a:t>We have updated the notes here at the bottom with a few of the new nutrition standards. </a:t>
            </a:r>
          </a:p>
          <a:p>
            <a:endParaRPr lang="en-US" baseline="0"/>
          </a:p>
          <a:p>
            <a:r>
              <a:rPr lang="en-US" baseline="0"/>
              <a:t>Specifically, </a:t>
            </a:r>
            <a:r>
              <a:rPr lang="en-US"/>
              <a:t>the new standards establishes a combined grains and meats/meat alternates meal component in the SBP and removes the requirement for schools to offer 1.0- ounce equivalent of grains each day at breakfast. Schools may offer grains, meats/meat alternates, or a combination of both components to meet the minimum ounce equivalent in this combined meal component requirement. (This removed the requirement that schools must always offer grains each day before meat could be counted.) If the menu planner chooses, it can be implemented currently. </a:t>
            </a:r>
          </a:p>
          <a:p>
            <a:pPr defTabSz="958781">
              <a:spcBef>
                <a:spcPct val="0"/>
              </a:spcBef>
              <a:defRPr/>
            </a:pPr>
            <a:endParaRPr lang="en-US" i="0" baseline="0"/>
          </a:p>
        </p:txBody>
      </p:sp>
    </p:spTree>
    <p:extLst>
      <p:ext uri="{BB962C8B-B14F-4D97-AF65-F5344CB8AC3E}">
        <p14:creationId xmlns:p14="http://schemas.microsoft.com/office/powerpoint/2010/main" val="1296113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3" y="320675"/>
            <a:ext cx="6503987" cy="3659188"/>
          </a:xfrm>
        </p:spPr>
      </p:sp>
      <p:sp>
        <p:nvSpPr>
          <p:cNvPr id="3" name="Notes Placeholder 2"/>
          <p:cNvSpPr>
            <a:spLocks noGrp="1"/>
          </p:cNvSpPr>
          <p:nvPr>
            <p:ph type="body" idx="1"/>
          </p:nvPr>
        </p:nvSpPr>
        <p:spPr/>
        <p:txBody>
          <a:bodyPr/>
          <a:lstStyle/>
          <a:p>
            <a:r>
              <a:rPr lang="en-US"/>
              <a:t>For schools who operate more or less than 5 days per week on a regular basis, the weekly meal pattern requirements are adjusted.</a:t>
            </a:r>
          </a:p>
          <a:p>
            <a:endParaRPr lang="en-US"/>
          </a:p>
          <a:p>
            <a:r>
              <a:rPr lang="en-US"/>
              <a:t>To comply with meal pattern requirements, meal planners must adjust their weekly quantities.  The full adjustment chart with these requirements is available on our website for schools who normally operate 3, 4, 6, or 7 days per week under Food Based Menu Planning tab.</a:t>
            </a:r>
          </a:p>
          <a:p>
            <a:endParaRPr lang="en-US" baseline="0"/>
          </a:p>
          <a:p>
            <a:r>
              <a:rPr lang="en-US" baseline="0"/>
              <a:t>Again, this only applies to schools with regular operations more or less than 5 days per week.  It does not apply to schools that normally operate 5 days per week but have temporarily shortened weeks due to things such as vacations or holidays.</a:t>
            </a:r>
          </a:p>
        </p:txBody>
      </p:sp>
    </p:spTree>
    <p:extLst>
      <p:ext uri="{BB962C8B-B14F-4D97-AF65-F5344CB8AC3E}">
        <p14:creationId xmlns:p14="http://schemas.microsoft.com/office/powerpoint/2010/main" val="3128913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p:cNvSpPr>
          <p:nvPr>
            <p:ph type="sldImg"/>
          </p:nvPr>
        </p:nvSpPr>
        <p:spPr bwMode="auto">
          <a:xfrm>
            <a:off x="-484188" y="479425"/>
            <a:ext cx="8283576" cy="4659313"/>
          </a:xfrm>
          <a:noFill/>
          <a:ln>
            <a:solidFill>
              <a:srgbClr val="000000"/>
            </a:solidFill>
            <a:miter lim="800000"/>
            <a:headEnd/>
            <a:tailEnd/>
          </a:ln>
        </p:spPr>
      </p:sp>
      <p:sp>
        <p:nvSpPr>
          <p:cNvPr id="422914" name="Notes Placeholder 2"/>
          <p:cNvSpPr>
            <a:spLocks noGrp="1"/>
          </p:cNvSpPr>
          <p:nvPr>
            <p:ph type="body" idx="1"/>
          </p:nvPr>
        </p:nvSpPr>
        <p:spPr bwMode="auto">
          <a:xfrm>
            <a:off x="447041" y="5440681"/>
            <a:ext cx="6421120" cy="3508440"/>
          </a:xfrm>
          <a:noFill/>
        </p:spPr>
        <p:txBody>
          <a:bodyPr wrap="square" numCol="1" anchor="t" anchorCtr="0" compatLnSpc="1">
            <a:prstTxWarp prst="textNoShape">
              <a:avLst/>
            </a:prstTxWarp>
          </a:bodyPr>
          <a:lstStyle/>
          <a:p>
            <a:r>
              <a:rPr lang="en-US" sz="1500"/>
              <a:t>The dietary specifications section of the meal pattern chart details the calorie ranges, sodium, saturated fat requirements by program for each grade group.  </a:t>
            </a:r>
            <a:r>
              <a:rPr lang="en-US" sz="1500">
                <a:solidFill>
                  <a:srgbClr val="000000"/>
                </a:solidFill>
                <a:latin typeface="Open Sans" panose="020B0606030504020204" pitchFamily="34" charset="0"/>
              </a:rPr>
              <a:t>Since the dietary specifications are based on average daily amounts, these are unaffected by varying week lengths. As of July 1, 2024, the final rule removed the synthetic </a:t>
            </a:r>
            <a:r>
              <a:rPr lang="en-US" sz="1500" i="1">
                <a:solidFill>
                  <a:srgbClr val="000000"/>
                </a:solidFill>
                <a:latin typeface="Open Sans" panose="020B0606030504020204" pitchFamily="34" charset="0"/>
              </a:rPr>
              <a:t>trans</a:t>
            </a:r>
            <a:r>
              <a:rPr lang="en-US" sz="1500">
                <a:solidFill>
                  <a:srgbClr val="000000"/>
                </a:solidFill>
                <a:latin typeface="Open Sans" panose="020B0606030504020204" pitchFamily="34" charset="0"/>
              </a:rPr>
              <a:t> fat dietary specification requirement. </a:t>
            </a:r>
            <a:endParaRPr lang="en-US" sz="1500"/>
          </a:p>
          <a:p>
            <a:pPr>
              <a:spcBef>
                <a:spcPct val="0"/>
              </a:spcBef>
            </a:pPr>
            <a:endParaRPr lang="en-US" sz="1500"/>
          </a:p>
          <a:p>
            <a:pPr>
              <a:spcBef>
                <a:spcPct val="0"/>
              </a:spcBef>
            </a:pPr>
            <a:r>
              <a:rPr lang="en-US" sz="1500"/>
              <a:t>Menu planners must ensure that the limits on these specifications are met for each grade group being served. </a:t>
            </a:r>
          </a:p>
          <a:p>
            <a:pPr>
              <a:spcBef>
                <a:spcPct val="0"/>
              </a:spcBef>
            </a:pPr>
            <a:endParaRPr lang="en-US" sz="1500"/>
          </a:p>
          <a:p>
            <a:pPr>
              <a:spcBef>
                <a:spcPct val="0"/>
              </a:spcBef>
            </a:pPr>
            <a:r>
              <a:rPr lang="en-US" sz="1500"/>
              <a:t>Menu planners do have a choice of how they will structure their menus, but they must use the established meal patterns. Whether it is separating grade groups by K-5, 6-8, 9-12 or by K-8 and 9-12, the menu planner determines which structure will best align with their school’s operation.</a:t>
            </a:r>
          </a:p>
          <a:p>
            <a:pPr>
              <a:spcBef>
                <a:spcPct val="0"/>
              </a:spcBef>
            </a:pPr>
            <a:endParaRPr lang="en-US" sz="1500"/>
          </a:p>
          <a:p>
            <a:pPr>
              <a:spcBef>
                <a:spcPct val="0"/>
              </a:spcBef>
            </a:pPr>
            <a:r>
              <a:rPr lang="en-US" sz="1500"/>
              <a:t>To understand why some meal patterns can be combined and others cannot, we will take a closer look at the calorie ranges for each grade group.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a:t>The breakfast requirements have been updated. On July 1, 2024, schools may offer grains, M/MA, or both. In other words, the menu planner may offer M/MA without having to offer grains first during breakfast in at least the minimum quantities for each grade group respectfully. This removed the requirement for schools to offer the 1.0-ounce equivalent of grains each day at breakfast. </a:t>
            </a:r>
          </a:p>
          <a:p>
            <a:pPr defTabSz="966470">
              <a:spcBef>
                <a:spcPct val="0"/>
              </a:spcBef>
              <a:defRPr/>
            </a:pPr>
            <a:endParaRPr lang="en-US" sz="1300"/>
          </a:p>
          <a:p>
            <a:r>
              <a:rPr lang="en-US" sz="1500"/>
              <a:t>Current regulations allow schools to substitute vegetables for fruits at breakfast, provided that the first two cups per week are from the dark green, red/orange, beans and peas, lentils, or other vegetable subgroups.</a:t>
            </a:r>
          </a:p>
          <a:p>
            <a:endParaRPr lang="en-US" sz="2100">
              <a:solidFill>
                <a:srgbClr val="000000"/>
              </a:solidFill>
              <a:latin typeface="Inter"/>
            </a:endParaRPr>
          </a:p>
          <a:p>
            <a:r>
              <a:rPr lang="en-US" sz="2100">
                <a:solidFill>
                  <a:srgbClr val="000000"/>
                </a:solidFill>
                <a:latin typeface="Inter"/>
              </a:rPr>
              <a:t>Vegetables may be substituted for fruit at breakfast.</a:t>
            </a:r>
            <a:r>
              <a:rPr lang="en-US" sz="1300">
                <a:solidFill>
                  <a:srgbClr val="000000"/>
                </a:solidFill>
                <a:latin typeface="Inter"/>
              </a:rPr>
              <a:t> W</a:t>
            </a:r>
            <a:r>
              <a:rPr lang="en-US" sz="1500"/>
              <a:t>hen substituting vegetables for fruit at breakfast and offering them one day per week the meal planner has the option to offer a vegetable from any of the vegetable subgroups. If substituting vegetables for fruit 2 or more days per week ,the first day can be from any subgroup however the second day must be from a different subgroup. For example, on Monday if you substitute a vegetable for fruit from the dark green category then on Tuesday the meal planner will need to provide a substitution from a vegetable subgroup other than dark green.</a:t>
            </a:r>
          </a:p>
          <a:p>
            <a:endParaRPr lang="en-US" sz="1500"/>
          </a:p>
          <a:p>
            <a:endParaRPr lang="en-US"/>
          </a:p>
          <a:p>
            <a:endParaRPr lang="en-US"/>
          </a:p>
          <a:p>
            <a:endParaRPr lang="en-US"/>
          </a:p>
        </p:txBody>
      </p:sp>
    </p:spTree>
    <p:extLst>
      <p:ext uri="{BB962C8B-B14F-4D97-AF65-F5344CB8AC3E}">
        <p14:creationId xmlns:p14="http://schemas.microsoft.com/office/powerpoint/2010/main" val="141319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a:t>For breakfast, the menu planner must plan the menu to offer a grain, meat/meat alternate or a combination. Also, the menu must offer a  fruit or vegetable or combination, and fluid milk.</a:t>
            </a:r>
            <a:r>
              <a:rPr lang="en-US" i="1"/>
              <a:t> For breakfast only, menu planners may choose to offer vegetables to meet the fruit component requirement.  </a:t>
            </a:r>
          </a:p>
          <a:p>
            <a:r>
              <a:rPr lang="en-US"/>
              <a:t> The meal planner must also ensure the daily and weekly offerings meet the minimum required portion sizes for the age/grade groups being served. </a:t>
            </a:r>
          </a:p>
          <a:p>
            <a:endParaRPr lang="en-US"/>
          </a:p>
          <a:p>
            <a:endParaRPr lang="en-US"/>
          </a:p>
        </p:txBody>
      </p:sp>
    </p:spTree>
    <p:extLst>
      <p:ext uri="{BB962C8B-B14F-4D97-AF65-F5344CB8AC3E}">
        <p14:creationId xmlns:p14="http://schemas.microsoft.com/office/powerpoint/2010/main" val="303027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a:t>Today you will receive an overview that will give you a solid foundational understanding of:</a:t>
            </a:r>
          </a:p>
          <a:p>
            <a:endParaRPr lang="en-US" sz="1500"/>
          </a:p>
          <a:p>
            <a:pPr marL="181213" indent="-181213">
              <a:lnSpc>
                <a:spcPct val="150000"/>
              </a:lnSpc>
              <a:buFont typeface="Arial" panose="020B0604020202020204" pitchFamily="34" charset="0"/>
              <a:buChar char="•"/>
            </a:pPr>
            <a:r>
              <a:rPr lang="en-US" sz="1500"/>
              <a:t>Meal Patterns and Nutrition Standard Updates</a:t>
            </a:r>
          </a:p>
          <a:p>
            <a:pPr marL="181213" indent="-181213">
              <a:lnSpc>
                <a:spcPct val="150000"/>
              </a:lnSpc>
              <a:buFont typeface="Arial" panose="020B0604020202020204" pitchFamily="34" charset="0"/>
              <a:buChar char="•"/>
            </a:pPr>
            <a:r>
              <a:rPr lang="en-US" sz="1500"/>
              <a:t>Food-Based Menu Planning</a:t>
            </a:r>
          </a:p>
          <a:p>
            <a:pPr marL="181213" indent="-181213">
              <a:lnSpc>
                <a:spcPct val="150000"/>
              </a:lnSpc>
              <a:buFont typeface="Arial" panose="020B0604020202020204" pitchFamily="34" charset="0"/>
              <a:buChar char="•"/>
              <a:defRPr/>
            </a:pPr>
            <a:r>
              <a:rPr lang="en-US" sz="1500">
                <a:solidFill>
                  <a:prstClr val="black"/>
                </a:solidFill>
              </a:rPr>
              <a:t>Dietary Specifications</a:t>
            </a:r>
          </a:p>
          <a:p>
            <a:pPr marL="296408" indent="-296408" defTabSz="966470">
              <a:lnSpc>
                <a:spcPct val="150000"/>
              </a:lnSpc>
              <a:spcBef>
                <a:spcPts val="1057"/>
              </a:spcBef>
              <a:buFont typeface="Arial" panose="020B0604020202020204" pitchFamily="34" charset="0"/>
              <a:buChar char="•"/>
              <a:defRPr/>
            </a:pPr>
            <a:r>
              <a:rPr lang="en-US" sz="1500">
                <a:solidFill>
                  <a:prstClr val="black"/>
                </a:solidFill>
              </a:rPr>
              <a:t>Age/Grade Groups</a:t>
            </a:r>
          </a:p>
          <a:p>
            <a:pPr marL="241617" indent="-241617" defTabSz="966470">
              <a:lnSpc>
                <a:spcPct val="150000"/>
              </a:lnSpc>
              <a:spcBef>
                <a:spcPts val="1057"/>
              </a:spcBef>
              <a:buFont typeface="Arial" panose="020B0604020202020204" pitchFamily="34" charset="0"/>
              <a:buChar char="•"/>
              <a:defRPr/>
            </a:pPr>
            <a:r>
              <a:rPr lang="en-US" sz="1500"/>
              <a:t>School Week Meal Component Adjustments</a:t>
            </a:r>
          </a:p>
          <a:p>
            <a:pPr marL="181213" indent="-181213">
              <a:lnSpc>
                <a:spcPct val="150000"/>
              </a:lnSpc>
              <a:buFont typeface="Arial" panose="020B0604020202020204" pitchFamily="34" charset="0"/>
              <a:buChar char="•"/>
            </a:pPr>
            <a:r>
              <a:rPr lang="en-US" sz="1500"/>
              <a:t>Preschool Meal Pattern</a:t>
            </a:r>
          </a:p>
          <a:p>
            <a:endParaRPr lang="en-US"/>
          </a:p>
        </p:txBody>
      </p:sp>
    </p:spTree>
    <p:extLst>
      <p:ext uri="{BB962C8B-B14F-4D97-AF65-F5344CB8AC3E}">
        <p14:creationId xmlns:p14="http://schemas.microsoft.com/office/powerpoint/2010/main" val="1153233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more than half (or 50%) of the fruit or vegetable offerings over the course of the week may be in the form of juice. All juice must be 100% fruit or vegetable juice and ensure at least 1 cup of fruit/vegetable is offered daily. Please note the restriction for juice is calculated weekly and not daily for breakfast. </a:t>
            </a:r>
          </a:p>
          <a:p>
            <a:endParaRPr lang="en-US"/>
          </a:p>
          <a:p>
            <a:r>
              <a:rPr lang="en-US"/>
              <a:t>In the example here, the meal planner is offering two items within the fruit component daily totaling 1 cup per day. As you can see of the two items being offered throughout the week each day 1/2 is in the form of juice. This brings the weekly total of juice to 2 ½ cups and the weekly total of other type of fruit to 2 ½ cup. This meets the total weekly fruit requirement of 5 cup, and no more than 1/2 being juice. </a:t>
            </a:r>
          </a:p>
        </p:txBody>
      </p:sp>
    </p:spTree>
    <p:extLst>
      <p:ext uri="{BB962C8B-B14F-4D97-AF65-F5344CB8AC3E}">
        <p14:creationId xmlns:p14="http://schemas.microsoft.com/office/powerpoint/2010/main" val="1519667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p:cNvSpPr>
          <p:nvPr>
            <p:ph type="sldImg"/>
          </p:nvPr>
        </p:nvSpPr>
        <p:spPr bwMode="auto">
          <a:xfrm>
            <a:off x="841375" y="352425"/>
            <a:ext cx="5949950" cy="3346450"/>
          </a:xfrm>
          <a:noFill/>
          <a:ln>
            <a:solidFill>
              <a:srgbClr val="000000"/>
            </a:solidFill>
            <a:miter lim="800000"/>
            <a:headEnd/>
            <a:tailEnd/>
          </a:ln>
        </p:spPr>
      </p:sp>
      <p:sp>
        <p:nvSpPr>
          <p:cNvPr id="427010" name="Notes Placeholder 2"/>
          <p:cNvSpPr>
            <a:spLocks noGrp="1"/>
          </p:cNvSpPr>
          <p:nvPr>
            <p:ph type="body" idx="1"/>
          </p:nvPr>
        </p:nvSpPr>
        <p:spPr bwMode="auto">
          <a:xfrm>
            <a:off x="763325" y="4052476"/>
            <a:ext cx="6106602" cy="4671693"/>
          </a:xfrm>
          <a:noFill/>
        </p:spPr>
        <p:txBody>
          <a:bodyPr wrap="square" numCol="1" anchor="t" anchorCtr="0" compatLnSpc="1">
            <a:prstTxWarp prst="textNoShape">
              <a:avLst/>
            </a:prstTxWarp>
          </a:bodyPr>
          <a:lstStyle/>
          <a:p>
            <a:pPr defTabSz="1021418" fontAlgn="base">
              <a:spcBef>
                <a:spcPct val="0"/>
              </a:spcBef>
              <a:spcAft>
                <a:spcPct val="0"/>
              </a:spcAft>
              <a:defRPr/>
            </a:pPr>
            <a:r>
              <a:rPr lang="en-US">
                <a:solidFill>
                  <a:prstClr val="black"/>
                </a:solidFill>
              </a:rPr>
              <a:t>The menu planner will decide if an item should count as 1 item, 2 items, or more depending on the size and crediting of the item.  </a:t>
            </a:r>
          </a:p>
          <a:p>
            <a:pPr defTabSz="1021418" fontAlgn="base">
              <a:spcBef>
                <a:spcPct val="0"/>
              </a:spcBef>
              <a:spcAft>
                <a:spcPct val="0"/>
              </a:spcAft>
              <a:defRPr/>
            </a:pPr>
            <a:endParaRPr lang="en-US">
              <a:solidFill>
                <a:prstClr val="black"/>
              </a:solidFill>
            </a:endParaRPr>
          </a:p>
          <a:p>
            <a:pPr defTabSz="1021418" fontAlgn="base">
              <a:spcBef>
                <a:spcPct val="0"/>
              </a:spcBef>
              <a:spcAft>
                <a:spcPct val="0"/>
              </a:spcAft>
              <a:defRPr/>
            </a:pPr>
            <a:r>
              <a:rPr lang="en-US">
                <a:solidFill>
                  <a:prstClr val="black"/>
                </a:solidFill>
              </a:rPr>
              <a:t>For example, at breakfast, a food item such as a bagel may count as </a:t>
            </a:r>
            <a:r>
              <a:rPr lang="en-US" b="0">
                <a:solidFill>
                  <a:prstClr val="black"/>
                </a:solidFill>
              </a:rPr>
              <a:t>multiple items.  </a:t>
            </a:r>
          </a:p>
          <a:p>
            <a:pPr>
              <a:spcBef>
                <a:spcPct val="0"/>
              </a:spcBef>
            </a:pPr>
            <a:endParaRPr lang="en-US">
              <a:solidFill>
                <a:prstClr val="black"/>
              </a:solidFill>
            </a:endParaRPr>
          </a:p>
          <a:p>
            <a:pPr>
              <a:spcBef>
                <a:spcPct val="0"/>
              </a:spcBef>
            </a:pPr>
            <a:r>
              <a:rPr lang="en-US">
                <a:solidFill>
                  <a:prstClr val="black"/>
                </a:solidFill>
              </a:rPr>
              <a:t>In this example on the slide, we will look at a muffin. The menu planner will determine if the muffin will count as 1 item or 2 items.</a:t>
            </a:r>
          </a:p>
          <a:p>
            <a:pPr>
              <a:spcBef>
                <a:spcPct val="0"/>
              </a:spcBef>
            </a:pPr>
            <a:endParaRPr lang="en-US"/>
          </a:p>
          <a:p>
            <a:pPr>
              <a:spcBef>
                <a:spcPct val="0"/>
              </a:spcBef>
            </a:pPr>
            <a:r>
              <a:rPr lang="en-US"/>
              <a:t>If a food </a:t>
            </a:r>
            <a:r>
              <a:rPr lang="en-US" b="1"/>
              <a:t>item</a:t>
            </a:r>
            <a:r>
              <a:rPr lang="en-US"/>
              <a:t> is anywhere from 1.0 to 1.99 oz. eq., then the item credits as 1 item.</a:t>
            </a:r>
          </a:p>
          <a:p>
            <a:pPr>
              <a:spcBef>
                <a:spcPct val="0"/>
              </a:spcBef>
            </a:pPr>
            <a:endParaRPr lang="en-US"/>
          </a:p>
          <a:p>
            <a:pPr>
              <a:spcBef>
                <a:spcPct val="0"/>
              </a:spcBef>
            </a:pPr>
            <a:r>
              <a:rPr lang="en-US"/>
              <a:t>If an item is 2.0-2.99oz eq. it may credit as 2 items.</a:t>
            </a:r>
          </a:p>
          <a:p>
            <a:pPr>
              <a:spcBef>
                <a:spcPct val="0"/>
              </a:spcBef>
            </a:pPr>
            <a:endParaRPr lang="en-US" sz="1600">
              <a:solidFill>
                <a:prstClr val="black"/>
              </a:solidFill>
            </a:endParaRPr>
          </a:p>
          <a:p>
            <a:pPr>
              <a:spcBef>
                <a:spcPct val="0"/>
              </a:spcBef>
            </a:pPr>
            <a:r>
              <a:rPr lang="en-US" sz="1600">
                <a:solidFill>
                  <a:prstClr val="black"/>
                </a:solidFill>
              </a:rPr>
              <a:t>It is important to know how items credit before food service begins. </a:t>
            </a:r>
          </a:p>
        </p:txBody>
      </p:sp>
      <p:sp>
        <p:nvSpPr>
          <p:cNvPr id="427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021418">
              <a:defRPr/>
            </a:pPr>
            <a:fld id="{26CF6D8E-51E8-4D1E-BAA5-51439A488E61}" type="slidenum">
              <a:rPr lang="en-US">
                <a:solidFill>
                  <a:prstClr val="black"/>
                </a:solidFill>
                <a:latin typeface="Calibri" panose="020F0502020204030204"/>
              </a:rPr>
              <a:pPr defTabSz="1021418">
                <a:defRPr/>
              </a:pPr>
              <a:t>21</a:t>
            </a:fld>
            <a:endParaRPr lang="en-US">
              <a:solidFill>
                <a:prstClr val="black"/>
              </a:solidFill>
              <a:latin typeface="Calibri" panose="020F0502020204030204"/>
            </a:endParaRPr>
          </a:p>
        </p:txBody>
      </p:sp>
      <p:sp>
        <p:nvSpPr>
          <p:cNvPr id="427012" name="Date Placeholder 1"/>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1021418">
              <a:defRPr/>
            </a:pPr>
            <a:fld id="{37A32E36-658D-4FE2-A5BA-6071EA77ABDA}" type="datetime7">
              <a:rPr lang="en-US">
                <a:solidFill>
                  <a:prstClr val="black"/>
                </a:solidFill>
                <a:latin typeface="Calibri" panose="020F0502020204030204"/>
              </a:rPr>
              <a:pPr defTabSz="1021418">
                <a:defRPr/>
              </a:pPr>
              <a:t>Jul-25</a:t>
            </a:fld>
            <a:endParaRPr lang="en-US">
              <a:solidFill>
                <a:prstClr val="black"/>
              </a:solidFill>
              <a:latin typeface="Calibri" panose="020F050202020403020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Exhibit A is a tool </a:t>
            </a:r>
            <a:r>
              <a:rPr lang="en-US" baseline="0"/>
              <a:t>used for calculating grain ounce equivalents based on the weight of a grain product. Grain products have been divided into groups and each group credits towards the grain component differently. Please note that 80% of grains offered throughout the week must be whole grain-rich and the remaining grains enriched. </a:t>
            </a:r>
          </a:p>
          <a:p>
            <a:endParaRPr lang="en-US" baseline="0"/>
          </a:p>
          <a:p>
            <a:r>
              <a:rPr lang="en-US" baseline="0"/>
              <a:t>Crediting grains using Exhibit A may be used instead of CN label or product formulation statement if preferred. </a:t>
            </a:r>
          </a:p>
          <a:p>
            <a:endParaRPr lang="en-US" baseline="0"/>
          </a:p>
          <a:p>
            <a:r>
              <a:rPr lang="en-US" baseline="0"/>
              <a:t>Some documentation will list the products creditable grain amount. The menu planner may divide the creditable amount by 16 grams to determine the grain ounce equivalents ( 1 grain oz equivalent contains 16 grams of creditable grains).</a:t>
            </a:r>
          </a:p>
          <a:p>
            <a:endParaRPr lang="en-US" baseline="0"/>
          </a:p>
          <a:p>
            <a:r>
              <a:rPr lang="en-US" baseline="0"/>
              <a:t>In the event that Exhibit A produces a different grain oz. eq. than the CN label or product formulation statement, the menu planner may choose the method that works best for their operation. </a:t>
            </a:r>
          </a:p>
          <a:p>
            <a:endParaRPr lang="en-US" baseline="0"/>
          </a:p>
          <a:p>
            <a:r>
              <a:rPr lang="en-US" baseline="0"/>
              <a:t>Exhibit A can be found on the child nutrition knowledge center at the bottom of the page under Popular Topics, Food Based Menu Crediting, Food Crediting, </a:t>
            </a:r>
            <a:r>
              <a:rPr lang="en-US" b="0" i="0" u="none" strike="noStrike">
                <a:solidFill>
                  <a:srgbClr val="5D5D5D"/>
                </a:solidFill>
                <a:effectLst/>
                <a:latin typeface="Open Sans" panose="020B0606030504020204" pitchFamily="34" charset="0"/>
                <a:hlinkClick r:id="rId3"/>
              </a:rPr>
              <a:t>Grain Requirements for the National School Lunch Program and School Breakfast Program</a:t>
            </a:r>
            <a:endParaRPr lang="en-US" b="0" i="0" u="none" strike="noStrike">
              <a:solidFill>
                <a:srgbClr val="5D5D5D"/>
              </a:solidFill>
              <a:effectLst/>
              <a:latin typeface="Open Sans" panose="020B0606030504020204" pitchFamily="34" charset="0"/>
            </a:endParaRPr>
          </a:p>
          <a:p>
            <a:endParaRPr lang="en-US" b="0" i="0" u="none" strike="noStrike" baseline="0">
              <a:solidFill>
                <a:srgbClr val="5D5D5D"/>
              </a:solidFill>
              <a:effectLst/>
              <a:latin typeface="Open Sans" panose="020B0606030504020204" pitchFamily="34" charset="0"/>
            </a:endParaRPr>
          </a:p>
          <a:p>
            <a:endParaRPr lang="en-US" baseline="0"/>
          </a:p>
          <a:p>
            <a:endParaRPr lang="en-US" baseline="0"/>
          </a:p>
          <a:p>
            <a:endParaRPr lang="en-US"/>
          </a:p>
        </p:txBody>
      </p:sp>
      <p:sp>
        <p:nvSpPr>
          <p:cNvPr id="4" name="Slide Number Placeholder 3"/>
          <p:cNvSpPr>
            <a:spLocks noGrp="1"/>
          </p:cNvSpPr>
          <p:nvPr>
            <p:ph type="sldNum" sz="quarter" idx="5"/>
          </p:nvPr>
        </p:nvSpPr>
        <p:spPr/>
        <p:txBody>
          <a:bodyPr/>
          <a:lstStyle/>
          <a:p>
            <a:pPr defTabSz="948507">
              <a:defRPr/>
            </a:pPr>
            <a:fld id="{DDAC6CC0-914F-4A6F-B8FE-1137B7ABBBE0}" type="slidenum">
              <a:rPr lang="ru-RU" sz="1200">
                <a:solidFill>
                  <a:prstClr val="black"/>
                </a:solidFill>
                <a:latin typeface="Calibri" panose="020F0502020204030204"/>
              </a:rPr>
              <a:pPr defTabSz="948507">
                <a:defRPr/>
              </a:pPr>
              <a:t>22</a:t>
            </a:fld>
            <a:endParaRPr lang="ru-RU" sz="1200">
              <a:solidFill>
                <a:prstClr val="black"/>
              </a:solidFill>
              <a:latin typeface="Calibri" panose="020F0502020204030204"/>
            </a:endParaRPr>
          </a:p>
        </p:txBody>
      </p:sp>
    </p:spTree>
    <p:extLst>
      <p:ext uri="{BB962C8B-B14F-4D97-AF65-F5344CB8AC3E}">
        <p14:creationId xmlns:p14="http://schemas.microsoft.com/office/powerpoint/2010/main" val="2308914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603250" y="320675"/>
            <a:ext cx="8547100" cy="4806950"/>
          </a:xfrm>
          <a:noFill/>
          <a:ln>
            <a:solidFill>
              <a:srgbClr val="000000"/>
            </a:solidFill>
            <a:miter lim="800000"/>
            <a:headEnd/>
            <a:tailEnd/>
          </a:ln>
        </p:spPr>
      </p:sp>
      <p:sp>
        <p:nvSpPr>
          <p:cNvPr id="3" name="Notes Placeholder 2"/>
          <p:cNvSpPr>
            <a:spLocks noGrp="1"/>
          </p:cNvSpPr>
          <p:nvPr>
            <p:ph type="body" idx="1"/>
          </p:nvPr>
        </p:nvSpPr>
        <p:spPr>
          <a:xfrm>
            <a:off x="407814" y="5280661"/>
            <a:ext cx="6524978" cy="4160520"/>
          </a:xfrm>
        </p:spPr>
        <p:txBody>
          <a:bodyPr wrap="square" numCol="1" anchor="t" anchorCtr="0" compatLnSpc="1">
            <a:prstTxWarp prst="textNoShape">
              <a:avLst/>
            </a:prstTxWarp>
          </a:bodyPr>
          <a:lstStyle/>
          <a:p>
            <a:r>
              <a:rPr lang="en-US" sz="2500"/>
              <a:t>The goal of offer versus serve is to reduce food waste while allowing students to choose the foods they want to eat. Offer vs Serve allows Students to decline some of the components being offered.</a:t>
            </a:r>
            <a:endParaRPr lang="en-US" sz="1700"/>
          </a:p>
          <a:p>
            <a:endParaRPr lang="en-US" sz="1700"/>
          </a:p>
          <a:p>
            <a:r>
              <a:rPr lang="en-US" sz="1700"/>
              <a:t>At breakfast, OVS is optional for all grade groups.</a:t>
            </a:r>
          </a:p>
          <a:p>
            <a:endParaRPr lang="en-US" sz="1700"/>
          </a:p>
          <a:p>
            <a:r>
              <a:rPr lang="en-US" sz="1500"/>
              <a:t>All schools must offer the three breakfast components in at least the minimum daily required quantities.</a:t>
            </a:r>
          </a:p>
          <a:p>
            <a:endParaRPr lang="en-US" sz="1500"/>
          </a:p>
          <a:p>
            <a:r>
              <a:rPr lang="en-US" sz="1500"/>
              <a:t>Under OVS, at least four food items from the three required components must be offered.  A reimbursable breakfast is only required to include at least three food items, with one being at least ½ cup of fruits or the substituted vegetable.</a:t>
            </a:r>
          </a:p>
          <a:p>
            <a:endParaRPr lang="en-US" sz="1500"/>
          </a:p>
          <a:p>
            <a:pPr defTabSz="966470">
              <a:spcBef>
                <a:spcPct val="0"/>
              </a:spcBef>
              <a:defRPr/>
            </a:pPr>
            <a:r>
              <a:rPr lang="en-US" sz="1500"/>
              <a:t>For the grain component, if a school planned a meat/meat alternate substitution for the grain, the student is not required to select both the meat and the grain.  As long as the meat/meat alternate meets the daily minimum on its own, it can count as 1 of the 3 required food items.</a:t>
            </a:r>
          </a:p>
        </p:txBody>
      </p:sp>
    </p:spTree>
    <p:extLst>
      <p:ext uri="{BB962C8B-B14F-4D97-AF65-F5344CB8AC3E}">
        <p14:creationId xmlns:p14="http://schemas.microsoft.com/office/powerpoint/2010/main" val="1796746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breakfast menu on the left is for grades K-12. They are being offered 1oz equivalent of whole grain toast, as well as 1 oz equivalent of vanilla yogurt. For the fruit/vegetable component, ½ cup of orange juice, ½ cup of pears, and ½ cup of peaches are being offered in addition to 2 milk varieties in the milk component. </a:t>
            </a:r>
          </a:p>
          <a:p>
            <a:endParaRPr lang="en-US"/>
          </a:p>
          <a:p>
            <a:pPr defTabSz="948507">
              <a:defRPr/>
            </a:pPr>
            <a:r>
              <a:rPr lang="en-US"/>
              <a:t>Does this menu include all the components in their minimum required amounts and have 4 items to choose from for grades K-12?....... Yes</a:t>
            </a:r>
          </a:p>
          <a:p>
            <a:endParaRPr lang="en-US"/>
          </a:p>
          <a:p>
            <a:r>
              <a:rPr lang="en-US"/>
              <a:t>Does the students breakfast tray on the right make up a reimbursable meal? …YES. </a:t>
            </a:r>
            <a:r>
              <a:rPr lang="en-US" b="1"/>
              <a:t>Three</a:t>
            </a:r>
            <a:r>
              <a:rPr lang="en-US"/>
              <a:t> </a:t>
            </a:r>
            <a:r>
              <a:rPr lang="en-US" u="sng"/>
              <a:t>items</a:t>
            </a:r>
            <a:r>
              <a:rPr lang="en-US"/>
              <a:t> have been selected with one of those items being a half cup of juice </a:t>
            </a:r>
          </a:p>
        </p:txBody>
      </p:sp>
    </p:spTree>
    <p:extLst>
      <p:ext uri="{BB962C8B-B14F-4D97-AF65-F5344CB8AC3E}">
        <p14:creationId xmlns:p14="http://schemas.microsoft.com/office/powerpoint/2010/main" val="7122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breakfast menu on the left is for grades K-8. They are being offered 1oz equivalent of whole grain toast, as well as 1 oz equivalent of scrambled eggs. For the fruit/vegetable component, ½ cup of apple juice, ½ cup of hash browns are being offered in addition to 2 milk varieties within the milk component. </a:t>
            </a:r>
          </a:p>
          <a:p>
            <a:endParaRPr lang="en-US"/>
          </a:p>
          <a:p>
            <a:pPr defTabSz="948507">
              <a:defRPr/>
            </a:pPr>
            <a:r>
              <a:rPr lang="en-US"/>
              <a:t>Does this menu include all the components in their minimum required amounts and have 4 items to choose from for grades K-12?....... Yes</a:t>
            </a:r>
          </a:p>
          <a:p>
            <a:pPr defTabSz="948507">
              <a:defRPr/>
            </a:pPr>
            <a:endParaRPr lang="en-US"/>
          </a:p>
          <a:p>
            <a:pPr defTabSz="948507">
              <a:defRPr/>
            </a:pPr>
            <a:r>
              <a:rPr lang="en-US"/>
              <a:t>Is this a reimbursable meal? ….Yes… three items have been selected with one of those items being ½ cup of hash browns. </a:t>
            </a:r>
          </a:p>
          <a:p>
            <a:endParaRPr lang="en-US"/>
          </a:p>
        </p:txBody>
      </p:sp>
    </p:spTree>
    <p:extLst>
      <p:ext uri="{BB962C8B-B14F-4D97-AF65-F5344CB8AC3E}">
        <p14:creationId xmlns:p14="http://schemas.microsoft.com/office/powerpoint/2010/main" val="390156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breakfast menu on the left is for grades K-8. They are being offered 2 oz equivalent of whole grain bagel, as well as 1 oz equivalent of peanut butter (2 Tablespoons). For the fruit/vegetable component, ½ cup of grape juice, ½ cup of peaches are being offered in addition to 2 milk varieties within the milk component. </a:t>
            </a:r>
          </a:p>
          <a:p>
            <a:endParaRPr lang="en-US"/>
          </a:p>
          <a:p>
            <a:pPr defTabSz="948507">
              <a:defRPr/>
            </a:pPr>
            <a:r>
              <a:rPr lang="en-US"/>
              <a:t>Does this menu include all the components in their minimum required amounts and have 4 items to choose from for grades K-12?....... Yes</a:t>
            </a:r>
          </a:p>
          <a:p>
            <a:pPr defTabSz="948507">
              <a:defRPr/>
            </a:pPr>
            <a:endParaRPr lang="en-US"/>
          </a:p>
          <a:p>
            <a:pPr defTabSz="948507">
              <a:defRPr/>
            </a:pPr>
            <a:r>
              <a:rPr lang="en-US"/>
              <a:t>Is this a reimbursable meal? …. NO… Three items have been selected, the bagel counts has two items, plus the 1 cup of fluid milk however no fruit or vegetable has bee selected so this would not be a reimbursable meal.</a:t>
            </a:r>
          </a:p>
          <a:p>
            <a:endParaRPr lang="en-US"/>
          </a:p>
        </p:txBody>
      </p:sp>
    </p:spTree>
    <p:extLst>
      <p:ext uri="{BB962C8B-B14F-4D97-AF65-F5344CB8AC3E}">
        <p14:creationId xmlns:p14="http://schemas.microsoft.com/office/powerpoint/2010/main" val="1161837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t>As for lunch, components refer to the 5 food groups, that must be offered as part of reimbursable lunches.  These are:</a:t>
            </a:r>
          </a:p>
          <a:p>
            <a:pPr marL="302021" indent="-302021">
              <a:spcBef>
                <a:spcPct val="0"/>
              </a:spcBef>
              <a:buFont typeface="Arial" panose="020B0604020202020204" pitchFamily="34" charset="0"/>
              <a:buChar char="•"/>
            </a:pPr>
            <a:r>
              <a:rPr lang="en-US"/>
              <a:t>Fruit</a:t>
            </a:r>
          </a:p>
          <a:p>
            <a:pPr marL="302021" indent="-302021">
              <a:spcBef>
                <a:spcPct val="0"/>
              </a:spcBef>
              <a:buFont typeface="Arial" panose="020B0604020202020204" pitchFamily="34" charset="0"/>
              <a:buChar char="•"/>
            </a:pPr>
            <a:r>
              <a:rPr lang="en-US"/>
              <a:t>Vegetables, which must include the five vegetable subgroups</a:t>
            </a:r>
          </a:p>
          <a:p>
            <a:pPr marL="302021" indent="-302021">
              <a:spcBef>
                <a:spcPct val="0"/>
              </a:spcBef>
              <a:buFont typeface="Arial" panose="020B0604020202020204" pitchFamily="34" charset="0"/>
              <a:buChar char="•"/>
            </a:pPr>
            <a:r>
              <a:rPr lang="en-US"/>
              <a:t>Grains</a:t>
            </a:r>
          </a:p>
          <a:p>
            <a:pPr marL="302021" indent="-302021">
              <a:spcBef>
                <a:spcPct val="0"/>
              </a:spcBef>
              <a:buFont typeface="Arial" panose="020B0604020202020204" pitchFamily="34" charset="0"/>
              <a:buChar char="•"/>
            </a:pPr>
            <a:r>
              <a:rPr lang="en-US"/>
              <a:t>Meat/meat alternates</a:t>
            </a:r>
          </a:p>
          <a:p>
            <a:pPr marL="302021" indent="-302021">
              <a:spcBef>
                <a:spcPct val="0"/>
              </a:spcBef>
              <a:buFont typeface="Arial" panose="020B0604020202020204" pitchFamily="34" charset="0"/>
              <a:buChar char="•"/>
            </a:pPr>
            <a:r>
              <a:rPr lang="en-US"/>
              <a:t>Fluid milk </a:t>
            </a:r>
          </a:p>
          <a:p>
            <a:pPr defTabSz="966470">
              <a:spcBef>
                <a:spcPct val="0"/>
              </a:spcBef>
              <a:defRPr/>
            </a:pPr>
            <a:endParaRPr lang="en-US"/>
          </a:p>
          <a:p>
            <a:pPr>
              <a:spcBef>
                <a:spcPct val="0"/>
              </a:spcBef>
            </a:pPr>
            <a:r>
              <a:rPr lang="en-US"/>
              <a:t>Minimum quantities of each vegetable subgroup, as seen on the Meal Pattern Chart, must be offered over the course of the week for each grade group.</a:t>
            </a:r>
          </a:p>
          <a:p>
            <a:pPr>
              <a:spcBef>
                <a:spcPct val="0"/>
              </a:spcBef>
            </a:pPr>
            <a:endParaRPr lang="en-US"/>
          </a:p>
          <a:p>
            <a:pPr>
              <a:spcBef>
                <a:spcPct val="0"/>
              </a:spcBef>
            </a:pPr>
            <a:r>
              <a:rPr lang="en-US"/>
              <a:t>These 5 vegetable subgroups are: </a:t>
            </a:r>
          </a:p>
          <a:p>
            <a:pPr marL="302021" indent="-302021">
              <a:spcBef>
                <a:spcPct val="0"/>
              </a:spcBef>
              <a:buFont typeface="Arial" panose="020B0604020202020204" pitchFamily="34" charset="0"/>
              <a:buChar char="•"/>
            </a:pPr>
            <a:r>
              <a:rPr lang="en-US"/>
              <a:t>Dark Green;</a:t>
            </a:r>
          </a:p>
          <a:p>
            <a:pPr marL="302021" indent="-302021">
              <a:spcBef>
                <a:spcPct val="0"/>
              </a:spcBef>
              <a:buFont typeface="Arial" panose="020B0604020202020204" pitchFamily="34" charset="0"/>
              <a:buChar char="•"/>
            </a:pPr>
            <a:r>
              <a:rPr lang="en-US"/>
              <a:t>Red/Orange;</a:t>
            </a:r>
          </a:p>
          <a:p>
            <a:pPr marL="302021" indent="-302021">
              <a:spcBef>
                <a:spcPct val="0"/>
              </a:spcBef>
              <a:buFont typeface="Arial" panose="020B0604020202020204" pitchFamily="34" charset="0"/>
              <a:buChar char="•"/>
            </a:pPr>
            <a:r>
              <a:rPr lang="en-US"/>
              <a:t>Beans/Peas (Lentils)</a:t>
            </a:r>
          </a:p>
          <a:p>
            <a:pPr marL="302021" indent="-302021">
              <a:spcBef>
                <a:spcPct val="0"/>
              </a:spcBef>
              <a:buFont typeface="Arial" panose="020B0604020202020204" pitchFamily="34" charset="0"/>
              <a:buChar char="•"/>
            </a:pPr>
            <a:r>
              <a:rPr lang="en-US"/>
              <a:t>Starchy </a:t>
            </a:r>
          </a:p>
          <a:p>
            <a:pPr marL="302021" indent="-302021">
              <a:spcBef>
                <a:spcPct val="0"/>
              </a:spcBef>
              <a:buFont typeface="Arial" panose="020B0604020202020204" pitchFamily="34" charset="0"/>
              <a:buChar char="•"/>
            </a:pPr>
            <a:r>
              <a:rPr lang="en-US"/>
              <a:t>Other</a:t>
            </a:r>
          </a:p>
          <a:p>
            <a:pPr marL="302021" indent="-302021">
              <a:spcBef>
                <a:spcPct val="0"/>
              </a:spcBef>
              <a:buFont typeface="Arial" panose="020B0604020202020204" pitchFamily="34" charset="0"/>
              <a:buChar char="•"/>
            </a:pPr>
            <a:endParaRPr lang="en-US"/>
          </a:p>
          <a:p>
            <a:pPr>
              <a:spcBef>
                <a:spcPct val="0"/>
              </a:spcBef>
            </a:pPr>
            <a:r>
              <a:rPr lang="en-US"/>
              <a:t>Students must select 3 of the components with one component being ½ cup fruit or vegetable. When selecting the 3 components, the student must have 2 full components along with the ½ cup fruit or vegetable to be considered a reimbursable meal. Vegetables generally credit based on the volume served, however there are a few exceptions:</a:t>
            </a:r>
          </a:p>
          <a:p>
            <a:pPr>
              <a:spcBef>
                <a:spcPct val="0"/>
              </a:spcBef>
            </a:pPr>
            <a:endParaRPr lang="en-US"/>
          </a:p>
          <a:p>
            <a:pPr>
              <a:spcBef>
                <a:spcPct val="0"/>
              </a:spcBef>
            </a:pPr>
            <a:r>
              <a:rPr lang="en-US"/>
              <a:t>Raw leafy greens credits as one half of the volume served. For example, if the menu planner is offering 1 cup of romaine, this only credits as ½ cup creditable vegetable. Please keep in mind that cooked greens such as cooked spinach will credit based on actual volume served. Meal planners should also refer to the Food Buying Guide on the USDA website.</a:t>
            </a:r>
          </a:p>
          <a:p>
            <a:pPr>
              <a:spcBef>
                <a:spcPct val="0"/>
              </a:spcBef>
            </a:pPr>
            <a:endParaRPr lang="en-US"/>
          </a:p>
          <a:p>
            <a:pPr>
              <a:spcBef>
                <a:spcPct val="0"/>
              </a:spcBef>
            </a:pPr>
            <a:r>
              <a:rPr lang="en-US"/>
              <a:t>As previously mentioned, the Beans/Peas and Legumes subgroup has changed its name to Beans, Peas, Lentils</a:t>
            </a:r>
            <a:r>
              <a:rPr lang="en-US" b="1"/>
              <a:t>. Effective July 1, 2024</a:t>
            </a:r>
            <a:r>
              <a:rPr lang="en-US"/>
              <a:t>,  schools are allowed to counts beans, peas, and lentils offered as a meat/meat alternate at lunch towards the weekly beans, peas, lentils subgroup requirement. Under this option beans, peas, and lentils would only could toward one overall meal component: the vegetable subgroup component </a:t>
            </a:r>
            <a:r>
              <a:rPr lang="en-US" b="1"/>
              <a:t>OR</a:t>
            </a:r>
            <a:r>
              <a:rPr lang="en-US"/>
              <a:t> the meat/meat alternate component. </a:t>
            </a:r>
          </a:p>
          <a:p>
            <a:pPr>
              <a:spcBef>
                <a:spcPct val="0"/>
              </a:spcBef>
            </a:pPr>
            <a:endParaRPr lang="en-US"/>
          </a:p>
          <a:p>
            <a:pPr>
              <a:spcBef>
                <a:spcPct val="0"/>
              </a:spcBef>
            </a:pPr>
            <a:endParaRPr lang="en-US"/>
          </a:p>
        </p:txBody>
      </p:sp>
    </p:spTree>
    <p:extLst>
      <p:ext uri="{BB962C8B-B14F-4D97-AF65-F5344CB8AC3E}">
        <p14:creationId xmlns:p14="http://schemas.microsoft.com/office/powerpoint/2010/main" val="1961612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6997">
              <a:spcBef>
                <a:spcPct val="0"/>
              </a:spcBef>
              <a:defRPr/>
            </a:pPr>
            <a:r>
              <a:rPr lang="en-US"/>
              <a:t>There are 5 vegetable subgroups that must be offered to students in the minimum required portion size over the course of the week. </a:t>
            </a:r>
          </a:p>
          <a:p>
            <a:pPr defTabSz="976997">
              <a:spcBef>
                <a:spcPct val="0"/>
              </a:spcBef>
              <a:defRPr/>
            </a:pPr>
            <a:endParaRPr lang="en-US"/>
          </a:p>
          <a:p>
            <a:pPr defTabSz="976997">
              <a:spcBef>
                <a:spcPct val="0"/>
              </a:spcBef>
              <a:defRPr/>
            </a:pPr>
            <a:r>
              <a:rPr lang="en-US"/>
              <a:t>This</a:t>
            </a:r>
            <a:r>
              <a:rPr lang="en-US" baseline="0"/>
              <a:t> chart shows the different vegetable subgroups and specific vegetables which fall into each category. The vegetable subgroups must be offered to all students and with all main and alternate meals. One common mistake is that the menu planner will offer the vegetable subgroups with the main entrée but not ensure the alternate meals are also planned to meet the weekly subgroup requirements. </a:t>
            </a:r>
          </a:p>
          <a:p>
            <a:pPr defTabSz="976997">
              <a:spcBef>
                <a:spcPct val="0"/>
              </a:spcBef>
              <a:defRPr/>
            </a:pPr>
            <a:endParaRPr lang="en-US" baseline="0"/>
          </a:p>
          <a:p>
            <a:pPr defTabSz="976997">
              <a:spcBef>
                <a:spcPct val="0"/>
              </a:spcBef>
              <a:defRPr/>
            </a:pPr>
            <a:r>
              <a:rPr lang="en-US"/>
              <a:t>Another common mistake</a:t>
            </a:r>
            <a:r>
              <a:rPr lang="en-US" baseline="0"/>
              <a:t> is counting vegetables towards the wrong subgroup. For example, </a:t>
            </a:r>
            <a:r>
              <a:rPr lang="en-US"/>
              <a:t>green beans</a:t>
            </a:r>
            <a:r>
              <a:rPr lang="en-US" baseline="0"/>
              <a:t> and </a:t>
            </a:r>
            <a:r>
              <a:rPr lang="en-US"/>
              <a:t>green peas are commonly confused and credited  toward the beans/peas/lentil's vegetable subgroup. However, Green peas are a starchy vegetable,</a:t>
            </a:r>
            <a:r>
              <a:rPr lang="en-US" baseline="0"/>
              <a:t> and </a:t>
            </a:r>
            <a:r>
              <a:rPr lang="en-US"/>
              <a:t>Green beans are in the “other” vegetable subgroup. </a:t>
            </a:r>
          </a:p>
          <a:p>
            <a:pPr>
              <a:spcBef>
                <a:spcPct val="0"/>
              </a:spcBef>
            </a:pPr>
            <a:endParaRPr lang="en-US"/>
          </a:p>
          <a:p>
            <a:pPr>
              <a:spcBef>
                <a:spcPct val="0"/>
              </a:spcBef>
            </a:pPr>
            <a:r>
              <a:rPr lang="en-US"/>
              <a:t>Menu planners must ensure that if substitutions are made, the vegetable subgroup requirements are still met. If a substitution is required, we</a:t>
            </a:r>
            <a:r>
              <a:rPr lang="en-US" baseline="0"/>
              <a:t> recommend substituting from the same vegetable subgroup, if possible, in order to ensure all vegetable subgroups are being offered in the minimum required amounts and ensuring staff are properly trained to do this.</a:t>
            </a:r>
            <a:endParaRPr lang="en-US"/>
          </a:p>
          <a:p>
            <a:endParaRPr lang="en-US"/>
          </a:p>
        </p:txBody>
      </p:sp>
      <p:sp>
        <p:nvSpPr>
          <p:cNvPr id="4" name="Slide Number Placeholder 3"/>
          <p:cNvSpPr>
            <a:spLocks noGrp="1"/>
          </p:cNvSpPr>
          <p:nvPr>
            <p:ph type="sldNum" sz="quarter" idx="5"/>
          </p:nvPr>
        </p:nvSpPr>
        <p:spPr/>
        <p:txBody>
          <a:bodyPr/>
          <a:lstStyle/>
          <a:p>
            <a:pPr defTabSz="966387">
              <a:defRPr/>
            </a:pPr>
            <a:fld id="{DDAC6CC0-914F-4A6F-B8FE-1137B7ABBBE0}" type="slidenum">
              <a:rPr lang="ru-RU">
                <a:solidFill>
                  <a:prstClr val="black"/>
                </a:solidFill>
                <a:latin typeface="Calibri" panose="020F0502020204030204"/>
              </a:rPr>
              <a:pPr defTabSz="966387">
                <a:defRPr/>
              </a:pPr>
              <a:t>28</a:t>
            </a:fld>
            <a:endParaRPr lang="ru-RU">
              <a:solidFill>
                <a:prstClr val="black"/>
              </a:solidFill>
              <a:latin typeface="Calibri" panose="020F0502020204030204"/>
            </a:endParaRPr>
          </a:p>
        </p:txBody>
      </p:sp>
    </p:spTree>
    <p:extLst>
      <p:ext uri="{BB962C8B-B14F-4D97-AF65-F5344CB8AC3E}">
        <p14:creationId xmlns:p14="http://schemas.microsoft.com/office/powerpoint/2010/main" val="4232727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182563"/>
            <a:ext cx="7473950" cy="4203700"/>
          </a:xfrm>
        </p:spPr>
      </p:sp>
      <p:sp>
        <p:nvSpPr>
          <p:cNvPr id="3" name="Notes Placeholder 2"/>
          <p:cNvSpPr>
            <a:spLocks noGrp="1"/>
          </p:cNvSpPr>
          <p:nvPr>
            <p:ph type="body" idx="1"/>
          </p:nvPr>
        </p:nvSpPr>
        <p:spPr>
          <a:xfrm>
            <a:off x="169629" y="4710099"/>
            <a:ext cx="7293997" cy="4880782"/>
          </a:xfrm>
        </p:spPr>
        <p:txBody>
          <a:bodyPr/>
          <a:lstStyle/>
          <a:p>
            <a:r>
              <a:rPr lang="en-US" sz="1600"/>
              <a:t>For lunch, Offer vs. Serve is required for the 9-12 grade group but is optional for all other grade groups.</a:t>
            </a:r>
          </a:p>
          <a:p>
            <a:endParaRPr lang="en-US" sz="1600"/>
          </a:p>
          <a:p>
            <a:r>
              <a:rPr lang="en-US" sz="1600"/>
              <a:t>Under Offer vs. Serve, you must offer all 5 lunch components in at least the minimum required amounts for each grade group. </a:t>
            </a:r>
          </a:p>
          <a:p>
            <a:endParaRPr lang="en-US" sz="1600"/>
          </a:p>
          <a:p>
            <a:r>
              <a:rPr lang="en-US" sz="1600"/>
              <a:t>Students must select 3 of the </a:t>
            </a:r>
            <a:r>
              <a:rPr lang="en-US" sz="1600" b="1"/>
              <a:t>components</a:t>
            </a:r>
            <a:r>
              <a:rPr lang="en-US" sz="1600"/>
              <a:t>, with one being a ½ cup of fruit or vegetable.</a:t>
            </a:r>
          </a:p>
          <a:p>
            <a:endParaRPr lang="en-US" sz="1600"/>
          </a:p>
          <a:p>
            <a:r>
              <a:rPr lang="en-US" sz="1600"/>
              <a:t>When selecting the 3 components, the student must have </a:t>
            </a:r>
            <a:r>
              <a:rPr lang="en-US" sz="1600" b="1"/>
              <a:t>2 full components </a:t>
            </a:r>
            <a:r>
              <a:rPr lang="en-US" sz="1600"/>
              <a:t>along with at least ½ cup of fruit or vegetable to be considered a reimbursable meal. </a:t>
            </a:r>
          </a:p>
          <a:p>
            <a:endParaRPr lang="en-US" sz="1600"/>
          </a:p>
          <a:p>
            <a:r>
              <a:rPr lang="en-US" sz="1600"/>
              <a:t>A full component is the minimum required portion of each component for each grade group. For example, for a 9-12 menu, a 2 oz. eq. Chicken Patty on a 2 oz. eq. Bun. The chicken patty on a bun would be 2 full components because for the 9-12 grade group the menu planner must offer 2 oz. eq. grain and 2 oz. eq. M/MA. </a:t>
            </a:r>
            <a:endParaRPr lang="en-US" sz="1600">
              <a:cs typeface="Calibri"/>
            </a:endParaRPr>
          </a:p>
          <a:p>
            <a:endParaRPr lang="en-US" sz="1600"/>
          </a:p>
        </p:txBody>
      </p:sp>
      <p:sp>
        <p:nvSpPr>
          <p:cNvPr id="4" name="Slide Number Placeholder 3"/>
          <p:cNvSpPr>
            <a:spLocks noGrp="1"/>
          </p:cNvSpPr>
          <p:nvPr>
            <p:ph type="sldNum" sz="quarter" idx="10"/>
          </p:nvPr>
        </p:nvSpPr>
        <p:spPr/>
        <p:txBody>
          <a:bodyPr/>
          <a:lstStyle/>
          <a:p>
            <a:pPr defTabSz="501261">
              <a:defRPr/>
            </a:pPr>
            <a:fld id="{CC5B8953-CEC1-4BE3-B96C-CEFD1AFE75E8}" type="slidenum">
              <a:rPr lang="en-US">
                <a:solidFill>
                  <a:prstClr val="black"/>
                </a:solidFill>
                <a:latin typeface="Calibri" panose="020F0502020204030204"/>
              </a:rPr>
              <a:pPr defTabSz="501261">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94758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USDA has updated the nutrition requirements in school meals to help strengthen the school meal programs to continue to help children lead healthier lives. </a:t>
            </a:r>
          </a:p>
          <a:p>
            <a:endParaRPr lang="en-US"/>
          </a:p>
          <a:p>
            <a:r>
              <a:rPr lang="en-US"/>
              <a:t>The meal modification policy has been expanded to allow healthcare professionals and registered dietitians to write statements for the request of meal modification on behalf of students with disabilities in the school meal programs and in CACFP. </a:t>
            </a:r>
          </a:p>
          <a:p>
            <a:endParaRPr lang="en-US"/>
          </a:p>
          <a:p>
            <a:r>
              <a:rPr lang="en-US"/>
              <a:t>There has been clarification on the potable water requirements. The final rule clarifies the existing requirement to include in regulation that schools must make “plain” potable water available during meal service with an implementation date of </a:t>
            </a:r>
            <a:r>
              <a:rPr lang="en-US" b="1"/>
              <a:t>July 1, 2024</a:t>
            </a:r>
            <a:r>
              <a:rPr lang="en-US"/>
              <a:t>. </a:t>
            </a:r>
          </a:p>
          <a:p>
            <a:endParaRPr lang="en-US"/>
          </a:p>
          <a:p>
            <a:r>
              <a:rPr lang="en-US"/>
              <a:t>At the state agency discretion, the final rule will allow medium or large LEAs to hire an individual without a bachelor’s or associate’s degree as a school nutrition program director as long as they have at least 10 years of school nutrition program experience. </a:t>
            </a:r>
          </a:p>
        </p:txBody>
      </p:sp>
    </p:spTree>
    <p:extLst>
      <p:ext uri="{BB962C8B-B14F-4D97-AF65-F5344CB8AC3E}">
        <p14:creationId xmlns:p14="http://schemas.microsoft.com/office/powerpoint/2010/main" val="2235422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lunch menu on the left is for grades 9-12. They are being offered 2 oz equivalent of a whole hamburger bun for the grain and 2 oz equivalent meat/meat alternate for the hamburger patty. For the fruit component, ½ cup of apple juice, ½ cup of peaches and ½ cup of green beans and ½ cup mashed potatoes are being offered in the vegetable component. In addition, 2 milk varieties within the milk component. </a:t>
            </a:r>
          </a:p>
          <a:p>
            <a:endParaRPr lang="en-US"/>
          </a:p>
          <a:p>
            <a:pPr defTabSz="948507">
              <a:defRPr/>
            </a:pPr>
            <a:r>
              <a:rPr lang="en-US"/>
              <a:t>Does this menu include all the 5 components in their minimum required amounts?....... Yes</a:t>
            </a:r>
          </a:p>
          <a:p>
            <a:pPr defTabSz="948507">
              <a:defRPr/>
            </a:pPr>
            <a:endParaRPr lang="en-US"/>
          </a:p>
          <a:p>
            <a:pPr defTabSz="948507">
              <a:defRPr/>
            </a:pPr>
            <a:r>
              <a:rPr lang="en-US"/>
              <a:t>Is this a reimbursable meal? Yes… at minimum 3 different components have been selected with one of those components being ½ cup of fruit</a:t>
            </a:r>
          </a:p>
        </p:txBody>
      </p:sp>
    </p:spTree>
    <p:extLst>
      <p:ext uri="{BB962C8B-B14F-4D97-AF65-F5344CB8AC3E}">
        <p14:creationId xmlns:p14="http://schemas.microsoft.com/office/powerpoint/2010/main" val="4023826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lunch menu on the left is for grades K-5. They are offering:</a:t>
            </a:r>
          </a:p>
          <a:p>
            <a:r>
              <a:rPr lang="en-US"/>
              <a:t>½ cup of brown rice (also 1 oz equivalent of grain)</a:t>
            </a:r>
          </a:p>
          <a:p>
            <a:r>
              <a:rPr lang="en-US"/>
              <a:t>Chicken Nuggets (2 oz eq)</a:t>
            </a:r>
          </a:p>
          <a:p>
            <a:r>
              <a:rPr lang="en-US"/>
              <a:t>½ cup orange juice</a:t>
            </a:r>
          </a:p>
          <a:p>
            <a:r>
              <a:rPr lang="en-US"/>
              <a:t>½ cup apple slices</a:t>
            </a:r>
          </a:p>
          <a:p>
            <a:r>
              <a:rPr lang="en-US"/>
              <a:t>½ cup corn</a:t>
            </a:r>
          </a:p>
          <a:p>
            <a:r>
              <a:rPr lang="en-US"/>
              <a:t>½ cup carrot sticks </a:t>
            </a:r>
          </a:p>
          <a:p>
            <a:r>
              <a:rPr lang="en-US"/>
              <a:t>1 cup milk variety</a:t>
            </a:r>
          </a:p>
          <a:p>
            <a:endParaRPr lang="en-US"/>
          </a:p>
          <a:p>
            <a:endParaRPr lang="en-US"/>
          </a:p>
          <a:p>
            <a:pPr defTabSz="948507">
              <a:defRPr/>
            </a:pPr>
            <a:r>
              <a:rPr lang="en-US"/>
              <a:t>Does this menu include all the 5 components in their minimum required amounts?....... Yes</a:t>
            </a:r>
          </a:p>
          <a:p>
            <a:pPr defTabSz="948507">
              <a:defRPr/>
            </a:pPr>
            <a:endParaRPr lang="en-US"/>
          </a:p>
          <a:p>
            <a:pPr defTabSz="948507">
              <a:defRPr/>
            </a:pPr>
            <a:r>
              <a:rPr lang="en-US"/>
              <a:t>Is this a reimbursable meal? Yes. This student took an item from the grain component, meat/meat alternate component, and from the vegetable component in their minimum quantities. </a:t>
            </a:r>
          </a:p>
        </p:txBody>
      </p:sp>
    </p:spTree>
    <p:extLst>
      <p:ext uri="{BB962C8B-B14F-4D97-AF65-F5344CB8AC3E}">
        <p14:creationId xmlns:p14="http://schemas.microsoft.com/office/powerpoint/2010/main" val="2571258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lunch menu on the left is for grades K-5. They are offering:</a:t>
            </a:r>
          </a:p>
          <a:p>
            <a:r>
              <a:rPr lang="en-US"/>
              <a:t>1 whole grain tortilla (1 oz equivalent of grain)</a:t>
            </a:r>
          </a:p>
          <a:p>
            <a:r>
              <a:rPr lang="en-US"/>
              <a:t>Chicken breast (2 oz eq)</a:t>
            </a:r>
          </a:p>
          <a:p>
            <a:r>
              <a:rPr lang="en-US"/>
              <a:t>½ cup Apple  juice</a:t>
            </a:r>
          </a:p>
          <a:p>
            <a:r>
              <a:rPr lang="en-US"/>
              <a:t>½ cup Fresh Orange slices</a:t>
            </a:r>
          </a:p>
          <a:p>
            <a:r>
              <a:rPr lang="en-US"/>
              <a:t>½ cup broccoli</a:t>
            </a:r>
          </a:p>
          <a:p>
            <a:r>
              <a:rPr lang="en-US"/>
              <a:t>½ cup Cucumber Slices</a:t>
            </a:r>
          </a:p>
          <a:p>
            <a:r>
              <a:rPr lang="en-US"/>
              <a:t>1 cup milk variety</a:t>
            </a:r>
          </a:p>
          <a:p>
            <a:endParaRPr lang="en-US"/>
          </a:p>
          <a:p>
            <a:endParaRPr lang="en-US"/>
          </a:p>
          <a:p>
            <a:pPr defTabSz="948507">
              <a:defRPr/>
            </a:pPr>
            <a:r>
              <a:rPr lang="en-US"/>
              <a:t>Does this menu include all the 5 components in their minimum required amounts?....... Yes</a:t>
            </a:r>
          </a:p>
          <a:p>
            <a:pPr defTabSz="948507">
              <a:defRPr/>
            </a:pPr>
            <a:endParaRPr lang="en-US"/>
          </a:p>
          <a:p>
            <a:r>
              <a:rPr lang="en-US"/>
              <a:t>Is this a reimbursable meal? NO. For lunch, we assess components, not individual items. A reimbursable meal must include: At least 1/2C of </a:t>
            </a:r>
            <a:r>
              <a:rPr lang="en-US" b="1"/>
              <a:t>fruit or vegetable. And Two additional components in their full required amounts.</a:t>
            </a:r>
          </a:p>
          <a:p>
            <a:endParaRPr lang="en-US"/>
          </a:p>
          <a:p>
            <a:r>
              <a:rPr lang="en-US"/>
              <a:t>In this case, the student selected 1/2 cup of vegetable twice, and included Chicken from the meat/meat alternate component. </a:t>
            </a:r>
            <a:r>
              <a:rPr lang="en-US" b="1"/>
              <a:t>This means only two components were selected, making it not reimbursable.</a:t>
            </a:r>
          </a:p>
        </p:txBody>
      </p:sp>
    </p:spTree>
    <p:extLst>
      <p:ext uri="{BB962C8B-B14F-4D97-AF65-F5344CB8AC3E}">
        <p14:creationId xmlns:p14="http://schemas.microsoft.com/office/powerpoint/2010/main" val="1979720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ct val="0"/>
              </a:spcAft>
              <a:defRPr/>
            </a:pPr>
            <a:r>
              <a:rPr lang="en-US" sz="1000"/>
              <a:t>At least 1 cup of fluid milk must be offered to all students daily, and 5 cups of milk over the course of the week for all age/grade groups. </a:t>
            </a:r>
          </a:p>
          <a:p>
            <a:pPr fontAlgn="base">
              <a:spcBef>
                <a:spcPct val="0"/>
              </a:spcBef>
              <a:spcAft>
                <a:spcPct val="0"/>
              </a:spcAft>
              <a:defRPr/>
            </a:pPr>
            <a:endParaRPr lang="en-US" sz="1000"/>
          </a:p>
          <a:p>
            <a:pPr defTabSz="948507" fontAlgn="base">
              <a:spcBef>
                <a:spcPct val="0"/>
              </a:spcBef>
              <a:spcAft>
                <a:spcPct val="0"/>
              </a:spcAft>
              <a:defRPr/>
            </a:pPr>
            <a:r>
              <a:rPr lang="en-US" sz="1000"/>
              <a:t>Additionally, at least two different varieties of fluid milk must be offered each day. Menu planners may offer Unflavored or flavored milk, either fat-free or 1%.  As a reminder, flavored milk will need to meet the added sugar requirements of no more than</a:t>
            </a:r>
            <a:r>
              <a:rPr lang="en-US">
                <a:solidFill>
                  <a:schemeClr val="bg2">
                    <a:lumMod val="10000"/>
                  </a:schemeClr>
                </a:solidFill>
              </a:rPr>
              <a:t> 10 grams per 8 fl. Ounces starting 2025-2026 SY. </a:t>
            </a:r>
            <a:endParaRPr lang="en-US"/>
          </a:p>
          <a:p>
            <a:pPr fontAlgn="base">
              <a:spcBef>
                <a:spcPct val="0"/>
              </a:spcBef>
              <a:spcAft>
                <a:spcPct val="0"/>
              </a:spcAft>
              <a:defRPr/>
            </a:pPr>
            <a:endParaRPr lang="en-US" sz="1000"/>
          </a:p>
          <a:p>
            <a:pPr fontAlgn="base">
              <a:spcBef>
                <a:spcPct val="0"/>
              </a:spcBef>
              <a:spcAft>
                <a:spcPct val="0"/>
              </a:spcAft>
              <a:defRPr/>
            </a:pPr>
            <a:endParaRPr lang="en-US" sz="1000">
              <a:cs typeface="Calibri"/>
            </a:endParaRPr>
          </a:p>
          <a:p>
            <a:pPr fontAlgn="base">
              <a:spcBef>
                <a:spcPct val="0"/>
              </a:spcBef>
              <a:spcAft>
                <a:spcPct val="0"/>
              </a:spcAft>
              <a:defRPr/>
            </a:pPr>
            <a:r>
              <a:rPr lang="en-US" sz="1000"/>
              <a:t>Even if a smoothie is offered and milk is included in the smoothie, two fluid milk choices should be available to all students. </a:t>
            </a:r>
          </a:p>
          <a:p>
            <a:pPr fontAlgn="base">
              <a:spcBef>
                <a:spcPct val="0"/>
              </a:spcBef>
              <a:spcAft>
                <a:spcPct val="0"/>
              </a:spcAft>
              <a:defRPr/>
            </a:pPr>
            <a:endParaRPr lang="en-US" sz="1000">
              <a:cs typeface="Calibri"/>
            </a:endParaRPr>
          </a:p>
          <a:p>
            <a:pPr fontAlgn="base">
              <a:spcBef>
                <a:spcPct val="0"/>
              </a:spcBef>
              <a:spcAft>
                <a:spcPct val="0"/>
              </a:spcAft>
              <a:defRPr/>
            </a:pPr>
            <a:r>
              <a:rPr lang="en-US" sz="1000">
                <a:cs typeface="Calibri"/>
              </a:rPr>
              <a:t>Lactose free or reduced lactose milk may be substituted for students with lactose allergies/intolerance (fat free or low fat 1%) as long as it meets all the requirements for substitutions. </a:t>
            </a:r>
            <a:r>
              <a:rPr lang="en-US" sz="1000"/>
              <a:t>There has been no changes to the process to request fluid milk substitutes for non-disability students. However, the final rule updates the unit of measurement of vitamins A and D requirements for fluid milk substitutes in school meal programs and CACFP. The units have changes from international units (IU) to micrograms (mcg). </a:t>
            </a:r>
            <a:endParaRPr lang="en-US" sz="1000">
              <a:cs typeface="Calibri"/>
            </a:endParaRPr>
          </a:p>
          <a:p>
            <a:pPr fontAlgn="base">
              <a:spcBef>
                <a:spcPct val="0"/>
              </a:spcBef>
              <a:spcAft>
                <a:spcPct val="0"/>
              </a:spcAft>
              <a:defRPr/>
            </a:pPr>
            <a:endParaRPr lang="en-US" sz="1000">
              <a:cs typeface="Calibri"/>
            </a:endParaRPr>
          </a:p>
          <a:p>
            <a:pPr fontAlgn="base">
              <a:spcBef>
                <a:spcPct val="0"/>
              </a:spcBef>
              <a:spcAft>
                <a:spcPct val="0"/>
              </a:spcAft>
              <a:defRPr/>
            </a:pPr>
            <a:endParaRPr lang="en-US" sz="1000">
              <a:cs typeface="Calibri"/>
            </a:endParaRPr>
          </a:p>
          <a:p>
            <a:pPr>
              <a:spcBef>
                <a:spcPct val="0"/>
              </a:spcBef>
            </a:pPr>
            <a:endParaRPr lang="en-US" sz="1000"/>
          </a:p>
          <a:p>
            <a:pPr>
              <a:spcBef>
                <a:spcPct val="0"/>
              </a:spcBef>
            </a:pPr>
            <a:endParaRPr lang="en-US" sz="1000"/>
          </a:p>
        </p:txBody>
      </p:sp>
      <p:sp>
        <p:nvSpPr>
          <p:cNvPr id="4" name="Slide Number Placeholder 3"/>
          <p:cNvSpPr>
            <a:spLocks noGrp="1"/>
          </p:cNvSpPr>
          <p:nvPr>
            <p:ph type="sldNum" sz="quarter" idx="5"/>
          </p:nvPr>
        </p:nvSpPr>
        <p:spPr/>
        <p:txBody>
          <a:bodyPr/>
          <a:lstStyle/>
          <a:p>
            <a:pPr defTabSz="966387">
              <a:defRPr/>
            </a:pPr>
            <a:fld id="{DDAC6CC0-914F-4A6F-B8FE-1137B7ABBBE0}" type="slidenum">
              <a:rPr lang="ru-RU">
                <a:solidFill>
                  <a:prstClr val="black"/>
                </a:solidFill>
                <a:latin typeface="Calibri" panose="020F0502020204030204"/>
              </a:rPr>
              <a:pPr defTabSz="966387">
                <a:defRPr/>
              </a:pPr>
              <a:t>33</a:t>
            </a:fld>
            <a:endParaRPr lang="ru-RU">
              <a:solidFill>
                <a:prstClr val="black"/>
              </a:solidFill>
              <a:latin typeface="Calibri" panose="020F0502020204030204"/>
            </a:endParaRPr>
          </a:p>
        </p:txBody>
      </p:sp>
    </p:spTree>
    <p:extLst>
      <p:ext uri="{BB962C8B-B14F-4D97-AF65-F5344CB8AC3E}">
        <p14:creationId xmlns:p14="http://schemas.microsoft.com/office/powerpoint/2010/main" val="222984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 daily meals are not required.  However, we recommend having additional choices to add variety to your menu and assist with increasing student participation.  </a:t>
            </a:r>
          </a:p>
          <a:p>
            <a:endParaRPr lang="en-US"/>
          </a:p>
          <a:p>
            <a:r>
              <a:rPr lang="en-US"/>
              <a:t>When offering these daily alternate meals, ensure that both your main entrée and your alternate meals meet the daily and weekly minimum quantities specified on the meal pattern chart for the grade groups being served. </a:t>
            </a:r>
          </a:p>
          <a:p>
            <a:endParaRPr lang="en-US"/>
          </a:p>
        </p:txBody>
      </p:sp>
    </p:spTree>
    <p:extLst>
      <p:ext uri="{BB962C8B-B14F-4D97-AF65-F5344CB8AC3E}">
        <p14:creationId xmlns:p14="http://schemas.microsoft.com/office/powerpoint/2010/main" val="1044264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structuring daily alternate meals in your menu, it is crucial</a:t>
            </a:r>
            <a:r>
              <a:rPr lang="en-US" baseline="0"/>
              <a:t> to calculate how all items are contributing to </a:t>
            </a:r>
            <a:r>
              <a:rPr lang="en-US" b="0" baseline="0"/>
              <a:t>the required weekly minimum amounts.</a:t>
            </a:r>
          </a:p>
          <a:p>
            <a:endParaRPr lang="en-US" b="0" baseline="0"/>
          </a:p>
          <a:p>
            <a:r>
              <a:rPr lang="en-US" b="0" baseline="0"/>
              <a:t>This ensures compliance with meal pattern guidelines.</a:t>
            </a:r>
          </a:p>
          <a:p>
            <a:endParaRPr lang="en-US" b="0" baseline="0"/>
          </a:p>
          <a:p>
            <a:pPr defTabSz="966470">
              <a:defRPr/>
            </a:pPr>
            <a:r>
              <a:rPr lang="en-US" b="0" baseline="0"/>
              <a:t>First, menu planners ensure every meal, including daily alternates, are counted as part of the weekly requirement determination. Evaluate the amount offered for each component. For example: Chicken Patty is 2 oz. eq. M/MA.</a:t>
            </a:r>
          </a:p>
          <a:p>
            <a:pPr defTabSz="966470">
              <a:defRPr/>
            </a:pPr>
            <a:endParaRPr lang="en-US" b="0" baseline="0"/>
          </a:p>
          <a:p>
            <a:r>
              <a:rPr lang="en-US" b="0" baseline="0"/>
              <a:t>With every weekly menu item accounted for, the menu planner will need to determine the lowest creditable amount of each individual component daily, then total each day’s lowest creditable food item offered per component to calculate the total weekly contribution.  </a:t>
            </a:r>
          </a:p>
          <a:p>
            <a:endParaRPr lang="en-US" b="0" baseline="0"/>
          </a:p>
          <a:p>
            <a:r>
              <a:rPr lang="en-US" b="0" baseline="0"/>
              <a:t>The menu planner will need to reference the meal pattern chart to confirm compliance with the weekly requirements per age/grade group. </a:t>
            </a:r>
          </a:p>
          <a:p>
            <a:endParaRPr lang="en-US" b="0" baseline="0"/>
          </a:p>
          <a:p>
            <a:endParaRPr lang="en-US" baseline="0"/>
          </a:p>
        </p:txBody>
      </p:sp>
    </p:spTree>
    <p:extLst>
      <p:ext uri="{BB962C8B-B14F-4D97-AF65-F5344CB8AC3E}">
        <p14:creationId xmlns:p14="http://schemas.microsoft.com/office/powerpoint/2010/main" val="2557277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take a closer look at this process, here is an example of ensuring enough weekly grain component is planned for K-5 Lunch. </a:t>
            </a:r>
          </a:p>
          <a:p>
            <a:endParaRPr lang="en-US"/>
          </a:p>
          <a:p>
            <a:r>
              <a:rPr lang="en-US"/>
              <a:t>In this slide we identified the </a:t>
            </a:r>
            <a:r>
              <a:rPr lang="en-US" sz="1300"/>
              <a:t>lowest creditable amount of grain offered each day. Be aware the lowest amount may not necessarily be from the same reimbursable meal. As you can see here, the chicken nuggets on Thursday have the lowest creditable amount not the pizza. </a:t>
            </a:r>
          </a:p>
          <a:p>
            <a:pPr defTabSz="955936" fontAlgn="base">
              <a:spcBef>
                <a:spcPct val="30000"/>
              </a:spcBef>
              <a:spcAft>
                <a:spcPct val="0"/>
              </a:spcAft>
              <a:defRPr/>
            </a:pPr>
            <a:endParaRPr lang="en-US"/>
          </a:p>
          <a:p>
            <a:pPr defTabSz="955936" fontAlgn="base">
              <a:spcBef>
                <a:spcPct val="30000"/>
              </a:spcBef>
              <a:spcAft>
                <a:spcPct val="0"/>
              </a:spcAft>
              <a:defRPr/>
            </a:pPr>
            <a:r>
              <a:rPr lang="en-US"/>
              <a:t>Next, we will calculate the minimum weekly grain offerings using the lowest creditable amounts identified which totals 7-ounce equivalents.   </a:t>
            </a:r>
          </a:p>
          <a:p>
            <a:pPr defTabSz="955936" fontAlgn="base">
              <a:spcBef>
                <a:spcPct val="30000"/>
              </a:spcBef>
              <a:spcAft>
                <a:spcPct val="0"/>
              </a:spcAft>
              <a:defRPr/>
            </a:pPr>
            <a:endParaRPr lang="en-US" baseline="0"/>
          </a:p>
          <a:p>
            <a:pPr marL="0" lvl="1">
              <a:defRPr/>
            </a:pPr>
            <a:r>
              <a:rPr lang="en-US" b="0"/>
              <a:t>The required minimum weekly amount of grain ounce equivalents for grades K-5 is 8-ounce equivalents.</a:t>
            </a:r>
          </a:p>
          <a:p>
            <a:pPr marL="0" lvl="1">
              <a:defRPr/>
            </a:pPr>
            <a:endParaRPr lang="en-US" b="0"/>
          </a:p>
          <a:p>
            <a:r>
              <a:rPr lang="en-US" b="0"/>
              <a:t>While this menu meets the minimum daily requirement of 1-ounce equivalent grain, the minimum weekly grain is deficient by 1 ounce equivalent. </a:t>
            </a:r>
          </a:p>
          <a:p>
            <a:endParaRPr lang="en-US" b="0"/>
          </a:p>
          <a:p>
            <a:r>
              <a:rPr lang="en-US" b="0"/>
              <a:t>Although there are many ways the menu planner can correct this menu to comply </a:t>
            </a:r>
            <a:r>
              <a:rPr lang="en-US"/>
              <a:t>with the weekly requirements, one option would be to serve a daily pizza that credits as 2-ounce equivalents of grain. Another option is to offer another grain with the entrée. </a:t>
            </a:r>
          </a:p>
          <a:p>
            <a:endParaRPr lang="en-US" baseline="0"/>
          </a:p>
          <a:p>
            <a:r>
              <a:rPr lang="en-US" baseline="0"/>
              <a:t>This process should be used to check all weekly minimums.</a:t>
            </a:r>
          </a:p>
        </p:txBody>
      </p:sp>
    </p:spTree>
    <p:extLst>
      <p:ext uri="{BB962C8B-B14F-4D97-AF65-F5344CB8AC3E}">
        <p14:creationId xmlns:p14="http://schemas.microsoft.com/office/powerpoint/2010/main" val="3569540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a:t>Moving on to the preschool meal pattern. </a:t>
            </a:r>
          </a:p>
          <a:p>
            <a:pPr defTabSz="966470">
              <a:defRPr/>
            </a:pPr>
            <a:endParaRPr lang="en-US" b="0"/>
          </a:p>
          <a:p>
            <a:pPr defTabSz="966470">
              <a:defRPr/>
            </a:pPr>
            <a:r>
              <a:rPr lang="en-US" b="0"/>
              <a:t>The preschool meal pattern must be followed when serving preschool students unless the students are co-mingled with older students in the same service area and time. </a:t>
            </a:r>
          </a:p>
          <a:p>
            <a:pPr defTabSz="966470">
              <a:defRPr/>
            </a:pPr>
            <a:endParaRPr lang="en-US" b="0"/>
          </a:p>
          <a:p>
            <a:pPr defTabSz="948507">
              <a:defRPr/>
            </a:pPr>
            <a:r>
              <a:rPr lang="en-US" b="0"/>
              <a:t>One big difference between the preschool meal pattern and the meal pattern for older grade group is that the preschool meal pattern has smaller minimum portion sizes. The meal pattern also sets limits on sugars provided to students.  For instance, in the preschool meal pattern: no flavored milks are allowed; most grain-based desserts are not creditable; and sugar limits are in place per portion for cereals and yogurts. </a:t>
            </a:r>
          </a:p>
          <a:p>
            <a:pPr defTabSz="948507">
              <a:defRPr/>
            </a:pPr>
            <a:endParaRPr lang="en-US" b="0"/>
          </a:p>
          <a:p>
            <a:pPr defTabSz="948507">
              <a:defRPr/>
            </a:pPr>
            <a:r>
              <a:rPr lang="en-US" b="0"/>
              <a:t>A few more notes on the preschool meal pattern: offer versus serve is not allowed (meaning all required components must be served in minimum quantities to all students).  There are </a:t>
            </a:r>
            <a:r>
              <a:rPr lang="en-US" b="0" u="none"/>
              <a:t>no</a:t>
            </a:r>
            <a:r>
              <a:rPr lang="en-US" b="0"/>
              <a:t> dietary specifications for the preschool meal pattern. </a:t>
            </a:r>
            <a:r>
              <a:rPr lang="en-US"/>
              <a:t>If using the Pre-K Meal Pattern, Production Records must reflect this, as regulations state that production records must reflect the distinct age/grade groups being served. </a:t>
            </a:r>
            <a:endParaRPr lang="en-US" b="0"/>
          </a:p>
          <a:p>
            <a:endParaRPr lang="en-US" b="0"/>
          </a:p>
          <a:p>
            <a:endParaRPr lang="en-US" b="0"/>
          </a:p>
          <a:p>
            <a:r>
              <a:rPr lang="en-US" b="0"/>
              <a:t>Further guidance on the preschool meal pattern can be found on Child Nutrition Knowledge Center under the Program tab, at National School Lunch, then click on Food Based Menu Planning.</a:t>
            </a:r>
          </a:p>
        </p:txBody>
      </p:sp>
    </p:spTree>
    <p:extLst>
      <p:ext uri="{BB962C8B-B14F-4D97-AF65-F5344CB8AC3E}">
        <p14:creationId xmlns:p14="http://schemas.microsoft.com/office/powerpoint/2010/main" val="630771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conclude today's presentation, we wanted to remind everyone of the Farm to School Summit, hosted by The NYSED Child Nutrition Program Office in partnership with Cornell Cooperative Extension, Harvest NY.  Registration for this event is NOW OPEN. </a:t>
            </a:r>
          </a:p>
          <a:p>
            <a:endParaRPr lang="en-US"/>
          </a:p>
          <a:p>
            <a:r>
              <a:rPr lang="en-US"/>
              <a:t>The summit will be held November 21st-22nd, 2024 at the </a:t>
            </a:r>
            <a:r>
              <a:rPr lang="en-US" err="1"/>
              <a:t>OnCenter</a:t>
            </a:r>
            <a:r>
              <a:rPr lang="en-US"/>
              <a:t> in Syracuse, NY. This exciting event will increase the capacity of program operators to buy and serve local NY foods in their school meals programs and will offer ample opportunities for developing partnerships between schools and local farmers and producers. The Summit will have sessions for all Farm to School stakeholders including farmers and producers, food service directors, educators, school administrators, and more!</a:t>
            </a:r>
          </a:p>
          <a:p>
            <a:endParaRPr lang="en-US"/>
          </a:p>
          <a:p>
            <a:r>
              <a:rPr lang="en-US"/>
              <a:t>The first day of the summit includes optional pre-conference field trips available to attendees at an additional cost. </a:t>
            </a:r>
            <a:r>
              <a:rPr lang="en-US" b="0">
                <a:solidFill>
                  <a:srgbClr val="215256"/>
                </a:solidFill>
                <a:effectLst/>
                <a:latin typeface="Alegreya Sans"/>
              </a:rPr>
              <a:t> </a:t>
            </a:r>
            <a:r>
              <a:rPr lang="en-US"/>
              <a:t>Workshops will be held on important New York specific farm to school topics as well as a local tradeshow where farmers/producers will be invited to showcase their products and network with schools. The conference will surely result in many collaborations between schools and farms that will benefit everyone and increase the use of local products in school meals.</a:t>
            </a:r>
          </a:p>
          <a:p>
            <a:endParaRPr lang="en-US"/>
          </a:p>
          <a:p>
            <a:r>
              <a:rPr lang="en-US"/>
              <a:t>For more information on the Summit and to register to attend, please visit our website or scan the QR code at the top of the screen. </a:t>
            </a:r>
          </a:p>
        </p:txBody>
      </p:sp>
    </p:spTree>
    <p:extLst>
      <p:ext uri="{BB962C8B-B14F-4D97-AF65-F5344CB8AC3E}">
        <p14:creationId xmlns:p14="http://schemas.microsoft.com/office/powerpoint/2010/main" val="3116264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616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a:t>The new standards have been updated to allow nuts and seeds to credit for the full meat/meat alternate component in all Child Nutrition Programs and Meals. This removed the 50% limit for nuts and seeds.  </a:t>
            </a:r>
          </a:p>
          <a:p>
            <a:pPr defTabSz="948507">
              <a:defRPr/>
            </a:pPr>
            <a:endParaRPr lang="en-US"/>
          </a:p>
          <a:p>
            <a:pPr defTabSz="948507">
              <a:defRPr/>
            </a:pPr>
            <a:r>
              <a:rPr lang="en-US"/>
              <a:t>When substituting vegetables for grains in Tribal Communities, the new rule allows SFAs and schools that are tribally operated, operated by the Bureau of Indian Education, and that serve primarily American Indian or Alaska Native participants to serve vegetables to meet the grain requirement. This also allows Summer Food Service Sponsors (SFSP) and CACFP institutions to substitute vegetables for grains or bread. In addition, the regulations explains that traditional Indigenous foods may be served in school meals and encourages schools to serve traditional Indigenous foods. </a:t>
            </a:r>
          </a:p>
          <a:p>
            <a:pPr defTabSz="948507">
              <a:defRPr/>
            </a:pPr>
            <a:endParaRPr lang="en-US"/>
          </a:p>
          <a:p>
            <a:pPr defTabSz="948507">
              <a:defRPr/>
            </a:pPr>
            <a:r>
              <a:rPr lang="en-US"/>
              <a:t>The finalized rule will allow program operators to use “locally grown,” “locally raised,” or “locally caught” to be used as a procurement specification for unprocessed or minimally processed food items. The Buy American Provision limits circumstances for non-domestic food purchases. The product is listed on Federal Acquisitions Regulations (FAR) Non-available articles list and/or is not produced or manufactured in the U.S. in sufficient and reasonably available quantities of satisfactory quality </a:t>
            </a:r>
            <a:r>
              <a:rPr lang="en-US" b="1"/>
              <a:t>OR</a:t>
            </a:r>
            <a:r>
              <a:rPr lang="en-US"/>
              <a:t> a competitive bid reveals the costs of a U.S. product are significantly higher than the non-domestic product.  </a:t>
            </a:r>
          </a:p>
          <a:p>
            <a:pPr defTabSz="948507">
              <a:defRPr/>
            </a:pPr>
            <a:endParaRPr lang="en-US"/>
          </a:p>
          <a:p>
            <a:pPr defTabSz="948507">
              <a:defRPr/>
            </a:pPr>
            <a:endParaRPr lang="en-US"/>
          </a:p>
          <a:p>
            <a:pPr defTabSz="948507">
              <a:defRPr/>
            </a:pPr>
            <a:endParaRPr lang="en-US"/>
          </a:p>
          <a:p>
            <a:pPr defTabSz="948507">
              <a:defRPr/>
            </a:pPr>
            <a:endParaRPr lang="en-US"/>
          </a:p>
        </p:txBody>
      </p:sp>
    </p:spTree>
    <p:extLst>
      <p:ext uri="{BB962C8B-B14F-4D97-AF65-F5344CB8AC3E}">
        <p14:creationId xmlns:p14="http://schemas.microsoft.com/office/powerpoint/2010/main" val="62627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1B1B1B"/>
                </a:solidFill>
                <a:effectLst/>
                <a:latin typeface="Source Sans Pro Web"/>
              </a:rPr>
              <a:t>USDA classified in regulations the requirement for SFAs to maintain documentation to demonstrate the use of exceptions. Items found on the Federal Acquisitions Regulations Non-available articles list are exempt from the documentation requirement, but these items must be counted toward the cap on non-domestic purchases when that goes into effect. </a:t>
            </a:r>
          </a:p>
          <a:p>
            <a:pPr algn="l">
              <a:buFont typeface="Arial" panose="020B0604020202020204" pitchFamily="34" charset="0"/>
              <a:buNone/>
            </a:pPr>
            <a:endParaRPr lang="en-US" b="0" i="0">
              <a:solidFill>
                <a:srgbClr val="1B1B1B"/>
              </a:solidFill>
              <a:effectLst/>
              <a:latin typeface="Source Sans Pro Web"/>
            </a:endParaRPr>
          </a:p>
          <a:p>
            <a:pPr algn="l">
              <a:buFont typeface="Arial" panose="020B0604020202020204" pitchFamily="34" charset="0"/>
              <a:buNone/>
            </a:pPr>
            <a:r>
              <a:rPr lang="en-US" b="0" i="0">
                <a:solidFill>
                  <a:srgbClr val="1B1B1B"/>
                </a:solidFill>
                <a:effectLst/>
                <a:latin typeface="Source Sans Pro Web"/>
              </a:rPr>
              <a:t>SFAs are to include the Buy American provisions in all procurement procedures, solicitations, and contracts. Substantially was defined as using agriculture commodities that are produced in the United States” meaning greater than 51% of a food product must be grown domestically. Farmed fish must be harvested within the United States or any territory or possession of the United States. Wild caught fish must be harvested within the Exclusive Economic Zone of the United States or by a United States flagged vessel.</a:t>
            </a:r>
          </a:p>
          <a:p>
            <a:pPr defTabSz="948507">
              <a:defRPr/>
            </a:pPr>
            <a:endParaRPr lang="en-US"/>
          </a:p>
          <a:p>
            <a:pPr defTabSz="948507">
              <a:defRPr/>
            </a:pPr>
            <a:r>
              <a:rPr lang="en-US"/>
              <a:t>Updates to the Buy American Provision will be limiting non-domestic purchases to 5% in phases. Beginning in the SY 2025-26- there will be a 10% CAP on the </a:t>
            </a:r>
            <a:r>
              <a:rPr lang="en-US" b="1"/>
              <a:t>total</a:t>
            </a:r>
            <a:r>
              <a:rPr lang="en-US"/>
              <a:t> of non-domestic food purchases. In SY 2028-29- 8% cap and then in the 2031-32 SY, there will be a 5% cap on non-domestic food purchases. State agencies will have the discretion to allow an accommodation for temporary relief from this requirement. </a:t>
            </a:r>
          </a:p>
          <a:p>
            <a:endParaRPr lang="en-US"/>
          </a:p>
        </p:txBody>
      </p:sp>
    </p:spTree>
    <p:extLst>
      <p:ext uri="{BB962C8B-B14F-4D97-AF65-F5344CB8AC3E}">
        <p14:creationId xmlns:p14="http://schemas.microsoft.com/office/powerpoint/2010/main" val="210744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meal pattern and nutrition standards for the National School Lunch and School Breakfast Programs are aligned and developed using</a:t>
            </a:r>
            <a:r>
              <a:rPr lang="en-US" i="0"/>
              <a:t> The Dietary Guidelines for Americans.  </a:t>
            </a:r>
          </a:p>
          <a:p>
            <a:endParaRPr lang="en-US"/>
          </a:p>
          <a:p>
            <a:r>
              <a:rPr lang="en-US"/>
              <a:t>The nutrition standards have been updated to comply with the 2020-2025 Dietary Guidelines for Americans. These new standards are effective beginning July 1, 2024; meaning, they can be implemented during the 2024-25 SY school year however they will not be enforced until the 2025-26 school year. </a:t>
            </a:r>
          </a:p>
          <a:p>
            <a:endParaRPr lang="en-US"/>
          </a:p>
          <a:p>
            <a:r>
              <a:rPr lang="en-US"/>
              <a:t>Added sugars are sugars that have been added to foods during processing. Starting on July 1, 2025, there will be a limit on the added sugars allowed in products. This includes breakfast cereals, yogurt, and flavored milk. Breakfast cereals cannot have more than 6 grams of added sugar per dry ounce. Yogurt cannot have more than 12 grams of added sugar per 6 ounces, in other words, 2 grams of added sugar per ounce, and flavored milk cannot have more than 10 grams of added sugar per 8 fluid ounces. Beginning in the 2027-28 SY, there will be a weekly limit on added sugars to less than 10% of calories during the week which will be an addition to the product limit. </a:t>
            </a:r>
          </a:p>
          <a:p>
            <a:endParaRPr lang="en-US"/>
          </a:p>
          <a:p>
            <a:r>
              <a:rPr lang="en-US"/>
              <a:t>Schools will continue to follow the standards for milk by offering at least two varieties of milk, with unflavored milk being required however schools will now have to follow the added sugar requirement which must be implemented by July 1, 2025. Flavored milk that is sold a la carte to K-12 students during lunch and breakfast must comply with the new rule. Flavored milk may not have more than 10 grams of added sugar per 8 oz in middle schools and 15 grams per 12 fluid ounces for high school students.</a:t>
            </a:r>
          </a:p>
        </p:txBody>
      </p:sp>
    </p:spTree>
    <p:extLst>
      <p:ext uri="{BB962C8B-B14F-4D97-AF65-F5344CB8AC3E}">
        <p14:creationId xmlns:p14="http://schemas.microsoft.com/office/powerpoint/2010/main" val="303613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grain requirement will maintain its current regulation which indicates that 80% of grains offered throughout the week must be whole grain-rich. The new standards adds the current definition of “whole grain-rich” to regulations for the school meal programs and CACFP. Whole grain-rich is the terms designated by FNS to indicate that a grain content of the product is between 50% and 100% whole grain with any remaining grains being enriched. </a:t>
            </a:r>
          </a:p>
          <a:p>
            <a:endParaRPr lang="en-US"/>
          </a:p>
          <a:p>
            <a:endParaRPr lang="en-US"/>
          </a:p>
        </p:txBody>
      </p:sp>
    </p:spTree>
    <p:extLst>
      <p:ext uri="{BB962C8B-B14F-4D97-AF65-F5344CB8AC3E}">
        <p14:creationId xmlns:p14="http://schemas.microsoft.com/office/powerpoint/2010/main" val="259826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the school year 2026-27, schools will maintain the current sodium targets. Beginning July 1, 2027, schools will be required to reduce the sodium in school lunch by 15% and 10% for breakfast throughout the week. While the SFA does not have to implement this rule until the beginning of the 2027-28 SY, it is encouraged for SFAs to gradually reduce sodium limits for the week. There is currently no sodium target per meal or per item. </a:t>
            </a:r>
          </a:p>
          <a:p>
            <a:endParaRPr lang="en-US"/>
          </a:p>
          <a:p>
            <a:endParaRPr lang="en-US"/>
          </a:p>
        </p:txBody>
      </p:sp>
    </p:spTree>
    <p:extLst>
      <p:ext uri="{BB962C8B-B14F-4D97-AF65-F5344CB8AC3E}">
        <p14:creationId xmlns:p14="http://schemas.microsoft.com/office/powerpoint/2010/main" val="3064010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smart snacks, bean dip has been added to the list of foods that are exempt from the total fat standard. Exemption applies to products marketed as hummus as well as bean dips made from a variety of beans, peas, and lentils. Bean dips would continue to be subject to the saturated fat standards as well as other Smart Snacks in School requirements. </a:t>
            </a:r>
          </a:p>
          <a:p>
            <a:endParaRPr lang="en-US"/>
          </a:p>
          <a:p>
            <a:endParaRPr lang="en-US"/>
          </a:p>
          <a:p>
            <a:endParaRPr lang="en-US"/>
          </a:p>
          <a:p>
            <a:r>
              <a:rPr lang="en-US"/>
              <a:t>Whole grain regulations have been updated to clarify that both whole grain-rich and enriched grain entrée offered as part of a reimbursable school meal may qualify as an “entrée item” when sold as a “smart snack.” </a:t>
            </a:r>
          </a:p>
        </p:txBody>
      </p:sp>
    </p:spTree>
    <p:extLst>
      <p:ext uri="{BB962C8B-B14F-4D97-AF65-F5344CB8AC3E}">
        <p14:creationId xmlns:p14="http://schemas.microsoft.com/office/powerpoint/2010/main" val="2152883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FE05-851E-4DB4-8E49-5D7698C68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D0C1D4-9CBA-4690-A03D-BFB9DF855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46CCF6-01AC-49A8-ABAC-F4C1FC3145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D3E5FF-E1F8-4687-845E-569762120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101AF-C51E-4E08-9FEB-CE8E08806B5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20648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BB41-45C4-45C8-A3E0-2132862E3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B04546-51D4-4075-8721-2C2EAE30F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9E9D8-1E9C-4D7F-BCF0-62B8335F07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0554144-F073-46AC-98E1-9907B355D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E6ED5-6950-4643-9FCB-343E81948AD1}"/>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27499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1BA811-4A61-4E59-8921-CA173A5066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D29F95-7137-4458-96F3-835747DD49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AD672-3F3A-428D-9B6F-B03B1DABCF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8662D9-C747-4610-9779-00864BC5D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D8335-9FC9-4405-A8C7-5F4A9D48C78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611294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24317303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71654570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2409672256"/>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99854370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20928352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91269683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09256429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614600293"/>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CB4D-D0BB-4B0F-9EE9-9D62A3AF4D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15618-7751-4330-BDB4-2E73D9EC9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CE2C8-B50A-42C7-B14C-55CACF38FE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AF467E-8883-460A-A58C-073ED9973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F5B82-2A4A-434F-B310-8BEF5E635C5D}"/>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56971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36907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547066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32450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76550387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a:t>Competitor 2</a:t>
            </a:r>
          </a:p>
          <a:p>
            <a:r>
              <a:rPr lang="en-US"/>
              <a:t>Logo</a:t>
            </a:r>
            <a:endParaRPr lang="ru-RU"/>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1</a:t>
            </a:r>
            <a:endParaRPr lang="en-US"/>
          </a:p>
          <a:p>
            <a:r>
              <a:rPr lang="en-US"/>
              <a:t>Logo</a:t>
            </a:r>
            <a:endParaRPr lang="ru-RU"/>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3</a:t>
            </a:r>
            <a:endParaRPr lang="en-US"/>
          </a:p>
          <a:p>
            <a:r>
              <a:rPr lang="en-US"/>
              <a:t>Logo</a:t>
            </a:r>
            <a:endParaRPr lang="ru-RU"/>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4</a:t>
            </a:r>
            <a:endParaRPr lang="en-US"/>
          </a:p>
          <a:p>
            <a:r>
              <a:rPr lang="en-US"/>
              <a:t>Logo</a:t>
            </a:r>
            <a:r>
              <a:rPr lang="ru-RU"/>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5</a:t>
            </a:r>
            <a:endParaRPr lang="en-US"/>
          </a:p>
          <a:p>
            <a:r>
              <a:rPr lang="en-US"/>
              <a:t>Logo</a:t>
            </a:r>
            <a:endParaRPr lang="ru-RU"/>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6</a:t>
            </a:r>
            <a:endParaRPr lang="en-US"/>
          </a:p>
          <a:p>
            <a:r>
              <a:rPr lang="en-US"/>
              <a:t>Logo</a:t>
            </a:r>
            <a:endParaRPr lang="ru-RU"/>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Tree>
    <p:extLst>
      <p:ext uri="{BB962C8B-B14F-4D97-AF65-F5344CB8AC3E}">
        <p14:creationId xmlns:p14="http://schemas.microsoft.com/office/powerpoint/2010/main" val="114050804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18868682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647768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13648611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a:t>Title Here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82366859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7768951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82CE-BB64-4C81-BA87-56757DE26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80211-C442-4B91-B62D-B595F2D95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C904E0-78CE-4BFD-844E-A5237E8146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CAFD04-3260-4508-B4B7-05E26251D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51157-FBA9-46E3-BDF5-600CBA20A5D4}"/>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284618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52358590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138845227"/>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736219218"/>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Email:</a:t>
            </a:r>
            <a:endParaRPr lang="ru-RU"/>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err="1"/>
              <a:t>victoria@fabrikam.com</a:t>
            </a:r>
            <a:endParaRPr lang="ru-RU"/>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Phone:</a:t>
            </a:r>
            <a:endParaRPr lang="ru-RU"/>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a:t>404-555-0115</a:t>
            </a:r>
            <a:endParaRPr lang="ru-RU"/>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Website:</a:t>
            </a:r>
            <a:endParaRPr lang="ru-RU"/>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www.fabrikam.com</a:t>
            </a:r>
            <a:endParaRPr lang="ru-RU"/>
          </a:p>
        </p:txBody>
      </p:sp>
    </p:spTree>
    <p:extLst>
      <p:ext uri="{BB962C8B-B14F-4D97-AF65-F5344CB8AC3E}">
        <p14:creationId xmlns:p14="http://schemas.microsoft.com/office/powerpoint/2010/main" val="206304726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136582425"/>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53211164"/>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a:t>Title Here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80113778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203704902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3908378987"/>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Tree>
    <p:extLst>
      <p:ext uri="{BB962C8B-B14F-4D97-AF65-F5344CB8AC3E}">
        <p14:creationId xmlns:p14="http://schemas.microsoft.com/office/powerpoint/2010/main" val="121737120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EE4F5-BCB5-48C9-8FBD-7E525CC18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3EF62-48C2-4C16-A362-AF27DB3180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497450-E7B5-49A8-B0E5-65377D09F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763177-143B-4881-8514-D4C2C95532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054A64-890D-4D97-9257-9E5F8DBBB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17B15-925A-4587-AAC9-E1C00E3DD2D6}"/>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4077917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7049489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772695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243499122"/>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Tree>
    <p:extLst>
      <p:ext uri="{BB962C8B-B14F-4D97-AF65-F5344CB8AC3E}">
        <p14:creationId xmlns:p14="http://schemas.microsoft.com/office/powerpoint/2010/main" val="1659203727"/>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1971248310"/>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653757374"/>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1636853366"/>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1F497D"/>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solidFill>
            </a:endParaRPr>
          </a:p>
        </p:txBody>
      </p:sp>
      <p:sp>
        <p:nvSpPr>
          <p:cNvPr id="7" name="Slide Number Placeholder 5"/>
          <p:cNvSpPr>
            <a:spLocks noGrp="1"/>
          </p:cNvSpPr>
          <p:nvPr>
            <p:ph type="sldNum" sz="quarter" idx="12"/>
          </p:nvPr>
        </p:nvSpPr>
        <p:spPr>
          <a:ln/>
        </p:spPr>
        <p:txBody>
          <a:bodyPr/>
          <a:lstStyle>
            <a:lvl1pPr>
              <a:defRPr/>
            </a:lvl1pPr>
          </a:lstStyle>
          <a:p>
            <a:pPr>
              <a:defRPr/>
            </a:pPr>
            <a:endParaRPr lang="en-US">
              <a:solidFill>
                <a:srgbClr val="1F497D"/>
              </a:solidFill>
            </a:endParaRPr>
          </a:p>
        </p:txBody>
      </p:sp>
    </p:spTree>
    <p:extLst>
      <p:ext uri="{BB962C8B-B14F-4D97-AF65-F5344CB8AC3E}">
        <p14:creationId xmlns:p14="http://schemas.microsoft.com/office/powerpoint/2010/main" val="6367755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EF5B-5856-4F9A-AC3C-2BF7C6653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E86863-90F7-48E3-809E-DC576093CF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74965C-6132-489B-A33B-9C3F73C553BB}"/>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CFF8377A-6043-450D-B028-DB94E7FFD4DD}"/>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4C8D4385-33F9-4F5E-99C2-AF224EBF5478}"/>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2445885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6F99E-EA67-46D5-ABB1-C940D295B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F3DF0-181E-4745-B443-4A763276ED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77B85-6596-44E2-A16A-5E76914C2DE6}"/>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663E16D2-2855-4DDB-BE2E-4B7C11615238}"/>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63DFEBBE-348C-44A3-AF12-127137259924}"/>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271921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12D1-3516-4A8F-9676-B16FAD87C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66D44-3915-4988-8257-CADA619EA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BEDFA0-4687-4060-BDE5-0BB5EF5B4E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30146C-027A-4EA4-BE17-37C8488FB0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05B11C-4A82-4175-B3FC-DA86F0580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45A7D0-D6C9-4E5D-9CEA-D7AC6716D5B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96A9C0A-7955-4A10-9725-0CF84D9400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F83F20-F206-49CF-82EF-905EF7372462}"/>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3123625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AAF7-F61D-455A-9F21-676480978A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0C127A-B89C-4CC8-AAED-CF51291EE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7AC4A-18A9-46D9-B65B-C1E241938C53}"/>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51AE4FA1-1249-4D80-87A5-647C46AEC230}"/>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281B7A04-5B3C-41AF-A32C-7E60526EAA14}"/>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4095307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4C56-F019-4C1D-9844-A837AFCE3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57CCC-876B-4B9E-919A-3748A55945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93DCF1-4C83-494F-B6A3-6F05925212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BB348-90C7-4275-90A5-AE0BFAF05436}"/>
              </a:ext>
            </a:extLst>
          </p:cNvPr>
          <p:cNvSpPr>
            <a:spLocks noGrp="1"/>
          </p:cNvSpPr>
          <p:nvPr>
            <p:ph type="dt" sz="half" idx="10"/>
          </p:nvPr>
        </p:nvSpPr>
        <p:spPr/>
        <p:txBody>
          <a:bodyPr/>
          <a:lstStyle/>
          <a:p>
            <a:endParaRPr lang="en-US">
              <a:solidFill>
                <a:srgbClr val="696464"/>
              </a:solidFill>
            </a:endParaRPr>
          </a:p>
        </p:txBody>
      </p:sp>
      <p:sp>
        <p:nvSpPr>
          <p:cNvPr id="6" name="Footer Placeholder 5">
            <a:extLst>
              <a:ext uri="{FF2B5EF4-FFF2-40B4-BE49-F238E27FC236}">
                <a16:creationId xmlns:a16="http://schemas.microsoft.com/office/drawing/2014/main" id="{D1877D14-77BF-49F2-9E24-7DE2CD131C6A}"/>
              </a:ext>
            </a:extLst>
          </p:cNvPr>
          <p:cNvSpPr>
            <a:spLocks noGrp="1"/>
          </p:cNvSpPr>
          <p:nvPr>
            <p:ph type="ftr" sz="quarter" idx="11"/>
          </p:nvPr>
        </p:nvSpPr>
        <p:spPr/>
        <p:txBody>
          <a:bodyPr/>
          <a:lstStyle/>
          <a:p>
            <a:endParaRPr lang="en-US">
              <a:solidFill>
                <a:srgbClr val="696464"/>
              </a:solidFill>
            </a:endParaRPr>
          </a:p>
        </p:txBody>
      </p:sp>
      <p:sp>
        <p:nvSpPr>
          <p:cNvPr id="7" name="Slide Number Placeholder 6">
            <a:extLst>
              <a:ext uri="{FF2B5EF4-FFF2-40B4-BE49-F238E27FC236}">
                <a16:creationId xmlns:a16="http://schemas.microsoft.com/office/drawing/2014/main" id="{58F9A8A4-E94B-4A3D-8B23-708D9B7441E1}"/>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449826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3035-C1E7-4648-BC18-E3567BD2D8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3C72B5-A219-4247-BD5E-64B1484FB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024ED6-F6D7-45AD-8C97-7CB2725715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BECABE-218A-4D2D-AD3F-71EB0AB2A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32FE7A-CBC7-4993-88DC-A6BBAEBCE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0C6861-2E23-445A-BDF7-ABE5887C6B40}"/>
              </a:ext>
            </a:extLst>
          </p:cNvPr>
          <p:cNvSpPr>
            <a:spLocks noGrp="1"/>
          </p:cNvSpPr>
          <p:nvPr>
            <p:ph type="dt" sz="half" idx="10"/>
          </p:nvPr>
        </p:nvSpPr>
        <p:spPr/>
        <p:txBody>
          <a:bodyPr/>
          <a:lstStyle/>
          <a:p>
            <a:endParaRPr lang="en-US">
              <a:solidFill>
                <a:srgbClr val="696464"/>
              </a:solidFill>
            </a:endParaRPr>
          </a:p>
        </p:txBody>
      </p:sp>
      <p:sp>
        <p:nvSpPr>
          <p:cNvPr id="8" name="Footer Placeholder 7">
            <a:extLst>
              <a:ext uri="{FF2B5EF4-FFF2-40B4-BE49-F238E27FC236}">
                <a16:creationId xmlns:a16="http://schemas.microsoft.com/office/drawing/2014/main" id="{7684DFC5-0DC9-4F6F-BA12-F90B9372DB93}"/>
              </a:ext>
            </a:extLst>
          </p:cNvPr>
          <p:cNvSpPr>
            <a:spLocks noGrp="1"/>
          </p:cNvSpPr>
          <p:nvPr>
            <p:ph type="ftr" sz="quarter" idx="11"/>
          </p:nvPr>
        </p:nvSpPr>
        <p:spPr/>
        <p:txBody>
          <a:bodyPr/>
          <a:lstStyle/>
          <a:p>
            <a:endParaRPr lang="en-US">
              <a:solidFill>
                <a:srgbClr val="696464"/>
              </a:solidFill>
            </a:endParaRPr>
          </a:p>
        </p:txBody>
      </p:sp>
      <p:sp>
        <p:nvSpPr>
          <p:cNvPr id="9" name="Slide Number Placeholder 8">
            <a:extLst>
              <a:ext uri="{FF2B5EF4-FFF2-40B4-BE49-F238E27FC236}">
                <a16:creationId xmlns:a16="http://schemas.microsoft.com/office/drawing/2014/main" id="{6EBB7DD6-C972-46EB-BC34-D20DED734234}"/>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983932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166C-6D2F-4036-9FDC-C8B6F2651D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455DE-3917-4F93-8E15-F1154A3B4E84}"/>
              </a:ext>
            </a:extLst>
          </p:cNvPr>
          <p:cNvSpPr>
            <a:spLocks noGrp="1"/>
          </p:cNvSpPr>
          <p:nvPr>
            <p:ph type="dt" sz="half" idx="10"/>
          </p:nvPr>
        </p:nvSpPr>
        <p:spPr/>
        <p:txBody>
          <a:bodyPr/>
          <a:lstStyle/>
          <a:p>
            <a:endParaRPr lang="en-US">
              <a:solidFill>
                <a:srgbClr val="696464"/>
              </a:solidFill>
            </a:endParaRPr>
          </a:p>
        </p:txBody>
      </p:sp>
      <p:sp>
        <p:nvSpPr>
          <p:cNvPr id="4" name="Footer Placeholder 3">
            <a:extLst>
              <a:ext uri="{FF2B5EF4-FFF2-40B4-BE49-F238E27FC236}">
                <a16:creationId xmlns:a16="http://schemas.microsoft.com/office/drawing/2014/main" id="{EE6B3349-766A-4047-A305-713BF5FE8211}"/>
              </a:ext>
            </a:extLst>
          </p:cNvPr>
          <p:cNvSpPr>
            <a:spLocks noGrp="1"/>
          </p:cNvSpPr>
          <p:nvPr>
            <p:ph type="ftr" sz="quarter" idx="11"/>
          </p:nvPr>
        </p:nvSpPr>
        <p:spPr/>
        <p:txBody>
          <a:bodyPr/>
          <a:lstStyle/>
          <a:p>
            <a:endParaRPr lang="en-US">
              <a:solidFill>
                <a:srgbClr val="696464"/>
              </a:solidFill>
            </a:endParaRPr>
          </a:p>
        </p:txBody>
      </p:sp>
      <p:sp>
        <p:nvSpPr>
          <p:cNvPr id="5" name="Slide Number Placeholder 4">
            <a:extLst>
              <a:ext uri="{FF2B5EF4-FFF2-40B4-BE49-F238E27FC236}">
                <a16:creationId xmlns:a16="http://schemas.microsoft.com/office/drawing/2014/main" id="{07B230ED-42CF-4A92-A928-1A7921688AA3}"/>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54407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83F5B-6FD0-4D9F-B580-A7AD71B29CA4}"/>
              </a:ext>
            </a:extLst>
          </p:cNvPr>
          <p:cNvSpPr>
            <a:spLocks noGrp="1"/>
          </p:cNvSpPr>
          <p:nvPr>
            <p:ph type="dt" sz="half" idx="10"/>
          </p:nvPr>
        </p:nvSpPr>
        <p:spPr/>
        <p:txBody>
          <a:bodyPr/>
          <a:lstStyle/>
          <a:p>
            <a:endParaRPr lang="en-US">
              <a:solidFill>
                <a:srgbClr val="696464"/>
              </a:solidFill>
            </a:endParaRPr>
          </a:p>
        </p:txBody>
      </p:sp>
      <p:sp>
        <p:nvSpPr>
          <p:cNvPr id="3" name="Footer Placeholder 2">
            <a:extLst>
              <a:ext uri="{FF2B5EF4-FFF2-40B4-BE49-F238E27FC236}">
                <a16:creationId xmlns:a16="http://schemas.microsoft.com/office/drawing/2014/main" id="{34FF2561-2DC5-4A73-AF11-ED33EA3B72ED}"/>
              </a:ext>
            </a:extLst>
          </p:cNvPr>
          <p:cNvSpPr>
            <a:spLocks noGrp="1"/>
          </p:cNvSpPr>
          <p:nvPr>
            <p:ph type="ftr" sz="quarter" idx="11"/>
          </p:nvPr>
        </p:nvSpPr>
        <p:spPr/>
        <p:txBody>
          <a:bodyPr/>
          <a:lstStyle/>
          <a:p>
            <a:endParaRPr lang="en-US">
              <a:solidFill>
                <a:srgbClr val="696464"/>
              </a:solidFill>
            </a:endParaRPr>
          </a:p>
        </p:txBody>
      </p:sp>
      <p:sp>
        <p:nvSpPr>
          <p:cNvPr id="4" name="Slide Number Placeholder 3">
            <a:extLst>
              <a:ext uri="{FF2B5EF4-FFF2-40B4-BE49-F238E27FC236}">
                <a16:creationId xmlns:a16="http://schemas.microsoft.com/office/drawing/2014/main" id="{A3904BEE-36AF-4430-A866-3FCE7023C525}"/>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1509461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51AB-A8CB-402C-A3B4-EC4763C12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EAA552-D681-4DE3-ADEC-38D4989930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02B58-13F2-4ABA-A12A-5BE951C7D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BE3EF-8FE4-431F-AE0A-53A0164EAF40}"/>
              </a:ext>
            </a:extLst>
          </p:cNvPr>
          <p:cNvSpPr>
            <a:spLocks noGrp="1"/>
          </p:cNvSpPr>
          <p:nvPr>
            <p:ph type="dt" sz="half" idx="10"/>
          </p:nvPr>
        </p:nvSpPr>
        <p:spPr/>
        <p:txBody>
          <a:bodyPr/>
          <a:lstStyle/>
          <a:p>
            <a:endParaRPr lang="en-US">
              <a:solidFill>
                <a:srgbClr val="696464"/>
              </a:solidFill>
            </a:endParaRPr>
          </a:p>
        </p:txBody>
      </p:sp>
      <p:sp>
        <p:nvSpPr>
          <p:cNvPr id="6" name="Footer Placeholder 5">
            <a:extLst>
              <a:ext uri="{FF2B5EF4-FFF2-40B4-BE49-F238E27FC236}">
                <a16:creationId xmlns:a16="http://schemas.microsoft.com/office/drawing/2014/main" id="{4B073805-0975-432F-B02E-72D97E5B5387}"/>
              </a:ext>
            </a:extLst>
          </p:cNvPr>
          <p:cNvSpPr>
            <a:spLocks noGrp="1"/>
          </p:cNvSpPr>
          <p:nvPr>
            <p:ph type="ftr" sz="quarter" idx="11"/>
          </p:nvPr>
        </p:nvSpPr>
        <p:spPr/>
        <p:txBody>
          <a:bodyPr/>
          <a:lstStyle/>
          <a:p>
            <a:endParaRPr lang="en-US">
              <a:solidFill>
                <a:srgbClr val="696464"/>
              </a:solidFill>
            </a:endParaRPr>
          </a:p>
        </p:txBody>
      </p:sp>
      <p:sp>
        <p:nvSpPr>
          <p:cNvPr id="7" name="Slide Number Placeholder 6">
            <a:extLst>
              <a:ext uri="{FF2B5EF4-FFF2-40B4-BE49-F238E27FC236}">
                <a16:creationId xmlns:a16="http://schemas.microsoft.com/office/drawing/2014/main" id="{D6D2A69C-A16F-48AC-BE77-8F4F7B29BF5E}"/>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2924337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766-ABB5-4473-8667-EF258F9C0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650AD9-55A3-49A0-9BC3-65B28F8FA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0B2F4F-00E2-41ED-9CB0-873A33506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1AC6B-3E23-4F7B-9A95-C6DD9ABEE4E5}"/>
              </a:ext>
            </a:extLst>
          </p:cNvPr>
          <p:cNvSpPr>
            <a:spLocks noGrp="1"/>
          </p:cNvSpPr>
          <p:nvPr>
            <p:ph type="dt" sz="half" idx="10"/>
          </p:nvPr>
        </p:nvSpPr>
        <p:spPr/>
        <p:txBody>
          <a:bodyPr/>
          <a:lstStyle/>
          <a:p>
            <a:endParaRPr lang="en-US">
              <a:solidFill>
                <a:srgbClr val="696464"/>
              </a:solidFill>
            </a:endParaRPr>
          </a:p>
        </p:txBody>
      </p:sp>
      <p:sp>
        <p:nvSpPr>
          <p:cNvPr id="6" name="Footer Placeholder 5">
            <a:extLst>
              <a:ext uri="{FF2B5EF4-FFF2-40B4-BE49-F238E27FC236}">
                <a16:creationId xmlns:a16="http://schemas.microsoft.com/office/drawing/2014/main" id="{DA91011C-CB53-487D-864C-5F050D3D5B3A}"/>
              </a:ext>
            </a:extLst>
          </p:cNvPr>
          <p:cNvSpPr>
            <a:spLocks noGrp="1"/>
          </p:cNvSpPr>
          <p:nvPr>
            <p:ph type="ftr" sz="quarter" idx="11"/>
          </p:nvPr>
        </p:nvSpPr>
        <p:spPr/>
        <p:txBody>
          <a:bodyPr/>
          <a:lstStyle/>
          <a:p>
            <a:endParaRPr lang="en-US">
              <a:solidFill>
                <a:srgbClr val="696464"/>
              </a:solidFill>
            </a:endParaRPr>
          </a:p>
        </p:txBody>
      </p:sp>
      <p:sp>
        <p:nvSpPr>
          <p:cNvPr id="7" name="Slide Number Placeholder 6">
            <a:extLst>
              <a:ext uri="{FF2B5EF4-FFF2-40B4-BE49-F238E27FC236}">
                <a16:creationId xmlns:a16="http://schemas.microsoft.com/office/drawing/2014/main" id="{EB31232B-1994-4ABF-ACD0-0D02782B8C8A}"/>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1771186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F49C-BBE5-48D0-9420-0F3041800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5BE9A3-3D7E-437F-BCD4-683B8B111B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89A87-050C-420E-94CB-8361EB3BF148}"/>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ADC33578-1EAE-4002-AA25-54CE40E091D0}"/>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E3327725-A97B-43FF-AFC1-360C8A0BF412}"/>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3815399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8762B-94B9-4C6D-9925-716A1ACD8C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6355BC-4B76-485C-A635-F9F2C161E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0EBA6-0B91-499F-AFE5-21DF4725ECFE}"/>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0E82C1BB-B0E6-4D29-91FC-C5CEE3CFC420}"/>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91546453-5A96-4603-8463-5D0D5F2D6FB8}"/>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265395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2132836312"/>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51D1-850E-41F9-B304-00F01D4AE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B586AD-82C7-4E0E-A52A-8DD34D39F98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FB6A255-09F1-455A-BA22-140DC9B16F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927CCA-21C0-49F5-AE15-BE7615A5487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50785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901851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93510405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99211720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01885941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622554107"/>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483719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01020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8810921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64047560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a:t>Competitor 2</a:t>
            </a:r>
          </a:p>
          <a:p>
            <a:r>
              <a:rPr lang="en-US"/>
              <a:t>Logo</a:t>
            </a:r>
            <a:endParaRPr lang="ru-RU"/>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1</a:t>
            </a:r>
            <a:endParaRPr lang="en-US"/>
          </a:p>
          <a:p>
            <a:r>
              <a:rPr lang="en-US"/>
              <a:t>Logo</a:t>
            </a:r>
            <a:endParaRPr lang="ru-RU"/>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3</a:t>
            </a:r>
            <a:endParaRPr lang="en-US"/>
          </a:p>
          <a:p>
            <a:r>
              <a:rPr lang="en-US"/>
              <a:t>Logo</a:t>
            </a:r>
            <a:endParaRPr lang="ru-RU"/>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4</a:t>
            </a:r>
            <a:endParaRPr lang="en-US"/>
          </a:p>
          <a:p>
            <a:r>
              <a:rPr lang="en-US"/>
              <a:t>Logo</a:t>
            </a:r>
            <a:r>
              <a:rPr lang="ru-RU"/>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5</a:t>
            </a:r>
            <a:endParaRPr lang="en-US"/>
          </a:p>
          <a:p>
            <a:r>
              <a:rPr lang="en-US"/>
              <a:t>Logo</a:t>
            </a:r>
            <a:endParaRPr lang="ru-RU"/>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6</a:t>
            </a:r>
            <a:endParaRPr lang="en-US"/>
          </a:p>
          <a:p>
            <a:r>
              <a:rPr lang="en-US"/>
              <a:t>Logo</a:t>
            </a:r>
            <a:endParaRPr lang="ru-RU"/>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Tree>
    <p:extLst>
      <p:ext uri="{BB962C8B-B14F-4D97-AF65-F5344CB8AC3E}">
        <p14:creationId xmlns:p14="http://schemas.microsoft.com/office/powerpoint/2010/main" val="81265724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5EC50-40E8-4A52-9351-0A6F57ADE1D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F64390C-E148-4C9F-86DB-5B9F578A63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8CBE14-9279-4A58-B188-7387A646739B}"/>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41797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07982467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48394538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189802033"/>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a:t>Title Here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307112274"/>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66662967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6897123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171739221"/>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44398483"/>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Email:</a:t>
            </a:r>
            <a:endParaRPr lang="ru-RU"/>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err="1"/>
              <a:t>victoria@fabrikam.com</a:t>
            </a:r>
            <a:endParaRPr lang="ru-RU"/>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Phone:</a:t>
            </a:r>
            <a:endParaRPr lang="ru-RU"/>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a:t>404-555-0115</a:t>
            </a:r>
            <a:endParaRPr lang="ru-RU"/>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Website:</a:t>
            </a:r>
            <a:endParaRPr lang="ru-RU"/>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www.fabrikam.com</a:t>
            </a:r>
            <a:endParaRPr lang="ru-RU"/>
          </a:p>
        </p:txBody>
      </p:sp>
    </p:spTree>
    <p:extLst>
      <p:ext uri="{BB962C8B-B14F-4D97-AF65-F5344CB8AC3E}">
        <p14:creationId xmlns:p14="http://schemas.microsoft.com/office/powerpoint/2010/main" val="137041452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196831035"/>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FB09-0572-47C8-B933-F14E973B5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6DBFF3-E1BB-4060-B720-6C6D1BF04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49413A-08AA-4071-B2E2-F4CE7771B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74E47-9DE4-41FC-92C2-9F4B8540527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FDEA66-7618-47B6-85A7-2FFEB50F6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C0F37-A247-4561-8D31-5C7B6CCF6718}"/>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37216747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560134185"/>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a:t>Title Here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92343320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3208728250"/>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1818991341"/>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Tree>
    <p:extLst>
      <p:ext uri="{BB962C8B-B14F-4D97-AF65-F5344CB8AC3E}">
        <p14:creationId xmlns:p14="http://schemas.microsoft.com/office/powerpoint/2010/main" val="278539912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01746438"/>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62004881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724762542"/>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Tree>
    <p:extLst>
      <p:ext uri="{BB962C8B-B14F-4D97-AF65-F5344CB8AC3E}">
        <p14:creationId xmlns:p14="http://schemas.microsoft.com/office/powerpoint/2010/main" val="2756461132"/>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3444498759"/>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066E-B2EA-488C-BB75-21996B738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6105F6-C3DE-4537-973C-3702595E2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E90D7E-CF6E-4C83-A132-40693DB23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BE46A-9ACE-41D4-B05F-E79CA50C8E5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24A648-0CBD-4CBA-9DF4-10E181FEC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05D3F-392D-4F01-A9A1-5B370C3882C2}"/>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715597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3340785514"/>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2499759228"/>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image" Target="../media/image1.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image" Target="../media/image1.jpe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0255D-4004-4D97-8A47-048807F38B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542D0-5993-4ABF-8C45-326C7EEA49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F38C0-03A1-4600-8084-CD0F31E13D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1FB2A8E-A559-4F0E-AB86-D6C6D3CEF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C1205-E28C-4FD3-AFC0-3F02C88AA1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873C6-5EB5-4BAA-9238-13C3FF242E36}" type="slidenum">
              <a:rPr lang="en-US" smtClean="0"/>
              <a:t>‹#›</a:t>
            </a:fld>
            <a:endParaRPr lang="en-US"/>
          </a:p>
        </p:txBody>
      </p:sp>
    </p:spTree>
    <p:extLst>
      <p:ext uri="{BB962C8B-B14F-4D97-AF65-F5344CB8AC3E}">
        <p14:creationId xmlns:p14="http://schemas.microsoft.com/office/powerpoint/2010/main" val="1954658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endParaRPr lang="ru-RU"/>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endParaRPr lang="ru-RU"/>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384756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7401">
          <p15:clr>
            <a:srgbClr val="F26B43"/>
          </p15:clr>
        </p15:guide>
        <p15:guide id="3" pos="279">
          <p15:clr>
            <a:srgbClr val="F26B43"/>
          </p15:clr>
        </p15:guide>
        <p15:guide id="4" pos="551">
          <p15:clr>
            <a:srgbClr val="F26B43"/>
          </p15:clr>
        </p15:guide>
        <p15:guide id="5" pos="7129">
          <p15:clr>
            <a:srgbClr val="F26B43"/>
          </p15:clr>
        </p15:guide>
        <p15:guide id="6" orient="horz" pos="4042">
          <p15:clr>
            <a:srgbClr val="F26B43"/>
          </p15:clr>
        </p15:guide>
        <p15:guide id="7" orient="horz" pos="37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6DC85-3037-47CB-B098-CBE559F5C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830C6-1ED5-4FD4-B2A6-DC958588EE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BA2DE-9774-49AF-AC16-02C80CD92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Footer Placeholder 4">
            <a:extLst>
              <a:ext uri="{FF2B5EF4-FFF2-40B4-BE49-F238E27FC236}">
                <a16:creationId xmlns:a16="http://schemas.microsoft.com/office/drawing/2014/main" id="{2786C18C-A4EE-4D64-A607-083C81DDC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98D2CB50-FCAE-4E1A-92C5-14EA38F37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30772175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tags" Target="../tags/tag10.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9.xml"/><Relationship Id="rId7" Type="http://schemas.openxmlformats.org/officeDocument/2006/relationships/diagramColors" Target="../diagrams/colors5.xml"/><Relationship Id="rId2" Type="http://schemas.openxmlformats.org/officeDocument/2006/relationships/slideLayout" Target="../slideLayouts/slideLayout39.xml"/><Relationship Id="rId1" Type="http://schemas.openxmlformats.org/officeDocument/2006/relationships/tags" Target="../tags/tag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2.xml"/><Relationship Id="rId1" Type="http://schemas.openxmlformats.org/officeDocument/2006/relationships/tags" Target="../tags/tag15.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9.xml"/><Relationship Id="rId1" Type="http://schemas.openxmlformats.org/officeDocument/2006/relationships/tags" Target="../tags/tag1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7.xml"/><Relationship Id="rId1" Type="http://schemas.openxmlformats.org/officeDocument/2006/relationships/tags" Target="../tags/tag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9.xml"/><Relationship Id="rId1" Type="http://schemas.openxmlformats.org/officeDocument/2006/relationships/tags" Target="../tags/tag19.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9.xml"/><Relationship Id="rId1" Type="http://schemas.openxmlformats.org/officeDocument/2006/relationships/tags" Target="../tags/tag20.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2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84F135-9FB6-E8B4-271F-EC46682AACD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2B59A671-B9CD-A04D-D0B8-B62431CD3AC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3CB59A52-5BAC-07B9-AD06-7ED93FDEE47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A354AFF4-5E34-C410-2C7A-2176B638AD82}"/>
              </a:ext>
            </a:extLst>
          </p:cNvPr>
          <p:cNvPicPr>
            <a:picLocks noChangeAspect="1"/>
          </p:cNvPicPr>
          <p:nvPr/>
        </p:nvPicPr>
        <p:blipFill>
          <a:blip r:embed="rId4"/>
          <a:stretch>
            <a:fillRect/>
          </a:stretch>
        </p:blipFill>
        <p:spPr>
          <a:xfrm>
            <a:off x="0" y="0"/>
            <a:ext cx="12192000" cy="6858000"/>
          </a:xfrm>
          <a:prstGeom prst="rect">
            <a:avLst/>
          </a:prstGeom>
        </p:spPr>
      </p:pic>
      <p:sp>
        <p:nvSpPr>
          <p:cNvPr id="6" name="Flowchart: Off-page Connector 11">
            <a:extLst>
              <a:ext uri="{FF2B5EF4-FFF2-40B4-BE49-F238E27FC236}">
                <a16:creationId xmlns:a16="http://schemas.microsoft.com/office/drawing/2014/main" id="{12BBEE29-B12C-8E45-94F0-69DA690F6151}"/>
              </a:ext>
            </a:extLst>
          </p:cNvPr>
          <p:cNvSpPr/>
          <p:nvPr/>
        </p:nvSpPr>
        <p:spPr>
          <a:xfrm rot="5400000">
            <a:off x="10377565" y="4847491"/>
            <a:ext cx="246221" cy="217302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876075-65A0-D3CD-6013-091D3041D8E5}"/>
              </a:ext>
            </a:extLst>
          </p:cNvPr>
          <p:cNvSpPr txBox="1"/>
          <p:nvPr/>
        </p:nvSpPr>
        <p:spPr>
          <a:xfrm>
            <a:off x="8938748" y="5810893"/>
            <a:ext cx="3123856" cy="2462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1000">
                <a:solidFill>
                  <a:srgbClr val="172C51"/>
                </a:solidFill>
              </a:rPr>
              <a:t>East Rochester CSD</a:t>
            </a:r>
          </a:p>
        </p:txBody>
      </p:sp>
    </p:spTree>
    <p:custDataLst>
      <p:tags r:id="rId1"/>
    </p:custDataLst>
    <p:extLst>
      <p:ext uri="{BB962C8B-B14F-4D97-AF65-F5344CB8AC3E}">
        <p14:creationId xmlns:p14="http://schemas.microsoft.com/office/powerpoint/2010/main" val="284847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56BFFC-3B06-36E0-0AD6-9D74D33E2DE8}"/>
              </a:ext>
            </a:extLst>
          </p:cNvPr>
          <p:cNvSpPr>
            <a:spLocks noGrp="1"/>
          </p:cNvSpPr>
          <p:nvPr>
            <p:ph type="title"/>
          </p:nvPr>
        </p:nvSpPr>
        <p:spPr>
          <a:xfrm>
            <a:off x="640080" y="325369"/>
            <a:ext cx="4368602" cy="1956841"/>
          </a:xfrm>
        </p:spPr>
        <p:txBody>
          <a:bodyPr anchor="b">
            <a:normAutofit/>
          </a:bodyPr>
          <a:lstStyle/>
          <a:p>
            <a:r>
              <a:rPr lang="en-US" sz="5400" b="1"/>
              <a:t>Afterschool Snack</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0FF92F-39D5-2D55-C8A6-7E47DE74E08A}"/>
              </a:ext>
            </a:extLst>
          </p:cNvPr>
          <p:cNvSpPr>
            <a:spLocks noGrp="1"/>
          </p:cNvSpPr>
          <p:nvPr>
            <p:ph idx="1"/>
          </p:nvPr>
        </p:nvSpPr>
        <p:spPr>
          <a:xfrm>
            <a:off x="640080" y="2872899"/>
            <a:ext cx="4243589" cy="3320668"/>
          </a:xfrm>
        </p:spPr>
        <p:txBody>
          <a:bodyPr>
            <a:normAutofit/>
          </a:bodyPr>
          <a:lstStyle/>
          <a:p>
            <a:endParaRPr lang="en-US" sz="2000" b="0" i="0" dirty="0">
              <a:effectLst/>
            </a:endParaRPr>
          </a:p>
          <a:p>
            <a:r>
              <a:rPr lang="en-US" sz="2000" b="0" i="0" dirty="0">
                <a:effectLst/>
              </a:rPr>
              <a:t>Aligns the National School Lunch Program and Afterschool Snack meal patterns for K-12 children with the CACFP snacks meal patterns</a:t>
            </a:r>
          </a:p>
          <a:p>
            <a:pPr marL="0" indent="0">
              <a:buNone/>
            </a:pPr>
            <a:endParaRPr lang="en-US" sz="2000" dirty="0"/>
          </a:p>
          <a:p>
            <a:r>
              <a:rPr lang="en-US" sz="2000" i="0" dirty="0">
                <a:effectLst/>
              </a:rPr>
              <a:t>Must include 2 of 5 meal components</a:t>
            </a:r>
            <a:endParaRPr lang="en-US" sz="2000" dirty="0"/>
          </a:p>
        </p:txBody>
      </p:sp>
      <p:pic>
        <p:nvPicPr>
          <p:cNvPr id="5" name="Picture 4" descr="A group of children eating at a table&#10;&#10;Description automatically generated">
            <a:extLst>
              <a:ext uri="{FF2B5EF4-FFF2-40B4-BE49-F238E27FC236}">
                <a16:creationId xmlns:a16="http://schemas.microsoft.com/office/drawing/2014/main" id="{502DC7B4-4942-29EB-9D91-9D54339E8E56}"/>
              </a:ext>
            </a:extLst>
          </p:cNvPr>
          <p:cNvPicPr>
            <a:picLocks noChangeAspect="1"/>
          </p:cNvPicPr>
          <p:nvPr/>
        </p:nvPicPr>
        <p:blipFill>
          <a:blip r:embed="rId3">
            <a:extLst>
              <a:ext uri="{28A0092B-C50C-407E-A947-70E740481C1C}">
                <a14:useLocalDpi xmlns:a14="http://schemas.microsoft.com/office/drawing/2010/main" val="0"/>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816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BF55CE-73E7-4C59-B799-F33308147972}"/>
              </a:ext>
            </a:extLst>
          </p:cNvPr>
          <p:cNvSpPr>
            <a:spLocks noGrp="1"/>
          </p:cNvSpPr>
          <p:nvPr>
            <p:ph type="title"/>
          </p:nvPr>
        </p:nvSpPr>
        <p:spPr>
          <a:xfrm>
            <a:off x="413238" y="149469"/>
            <a:ext cx="4595444" cy="2132741"/>
          </a:xfrm>
        </p:spPr>
        <p:txBody>
          <a:bodyPr anchor="b">
            <a:noAutofit/>
          </a:bodyPr>
          <a:lstStyle/>
          <a:p>
            <a:r>
              <a:rPr lang="en-US" sz="5400" b="1"/>
              <a:t>Food-Based Menu Planning</a:t>
            </a:r>
          </a:p>
        </p:txBody>
      </p:sp>
      <p:sp>
        <p:nvSpPr>
          <p:cNvPr id="6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alad bar with different vegetables&#10;&#10;Description automatically generated">
            <a:extLst>
              <a:ext uri="{FF2B5EF4-FFF2-40B4-BE49-F238E27FC236}">
                <a16:creationId xmlns:a16="http://schemas.microsoft.com/office/drawing/2014/main" id="{48C73DB1-2D4F-324A-12CD-50958B2C13F3}"/>
              </a:ext>
            </a:extLst>
          </p:cNvPr>
          <p:cNvPicPr>
            <a:picLocks noChangeAspect="1"/>
          </p:cNvPicPr>
          <p:nvPr/>
        </p:nvPicPr>
        <p:blipFill>
          <a:blip r:embed="rId3">
            <a:extLst>
              <a:ext uri="{28A0092B-C50C-407E-A947-70E740481C1C}">
                <a14:useLocalDpi xmlns:a14="http://schemas.microsoft.com/office/drawing/2010/main" val="0"/>
              </a:ext>
            </a:extLst>
          </a:blip>
          <a:srcRect t="6024" r="-1" b="19201"/>
          <a:stretch/>
        </p:blipFill>
        <p:spPr>
          <a:xfrm>
            <a:off x="5398738" y="10"/>
            <a:ext cx="67917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37" name="Subtitle 2">
            <a:extLst>
              <a:ext uri="{FF2B5EF4-FFF2-40B4-BE49-F238E27FC236}">
                <a16:creationId xmlns:a16="http://schemas.microsoft.com/office/drawing/2014/main" id="{BC2B87A6-3CC0-108C-BEA0-986EBCFFEC7B}"/>
              </a:ext>
            </a:extLst>
          </p:cNvPr>
          <p:cNvGraphicFramePr>
            <a:graphicFrameLocks noGrp="1"/>
          </p:cNvGraphicFramePr>
          <p:nvPr>
            <p:ph idx="1"/>
            <p:extLst>
              <p:ext uri="{D42A27DB-BD31-4B8C-83A1-F6EECF244321}">
                <p14:modId xmlns:p14="http://schemas.microsoft.com/office/powerpoint/2010/main" val="1910843913"/>
              </p:ext>
            </p:extLst>
          </p:nvPr>
        </p:nvGraphicFramePr>
        <p:xfrm>
          <a:off x="334233" y="3125766"/>
          <a:ext cx="4674449" cy="31672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lowchart: Off-page Connector 11">
            <a:extLst>
              <a:ext uri="{FF2B5EF4-FFF2-40B4-BE49-F238E27FC236}">
                <a16:creationId xmlns:a16="http://schemas.microsoft.com/office/drawing/2014/main" id="{DB9F72AD-2219-2628-7874-1D652EA18974}"/>
              </a:ext>
            </a:extLst>
          </p:cNvPr>
          <p:cNvSpPr/>
          <p:nvPr/>
        </p:nvSpPr>
        <p:spPr>
          <a:xfrm rot="5400000">
            <a:off x="10743683" y="4656415"/>
            <a:ext cx="310278" cy="38908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6366C92-EB68-BD7A-C350-658056883661}"/>
              </a:ext>
            </a:extLst>
          </p:cNvPr>
          <p:cNvSpPr txBox="1"/>
          <p:nvPr/>
        </p:nvSpPr>
        <p:spPr>
          <a:xfrm>
            <a:off x="9281038" y="6446716"/>
            <a:ext cx="3235569" cy="246221"/>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1000">
                <a:solidFill>
                  <a:srgbClr val="172C51"/>
                </a:solidFill>
              </a:rPr>
              <a:t>Mechanicville CSD</a:t>
            </a:r>
          </a:p>
        </p:txBody>
      </p:sp>
    </p:spTree>
    <p:extLst>
      <p:ext uri="{BB962C8B-B14F-4D97-AF65-F5344CB8AC3E}">
        <p14:creationId xmlns:p14="http://schemas.microsoft.com/office/powerpoint/2010/main" val="1214465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D8E313-8E2C-0913-2E1D-47454EF52B7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C77F522C-1B6D-8E0D-07A6-8DCC8C9777FF}"/>
              </a:ext>
            </a:extLst>
          </p:cNvPr>
          <p:cNvPicPr>
            <a:picLocks noChangeAspect="1"/>
          </p:cNvPicPr>
          <p:nvPr/>
        </p:nvPicPr>
        <p:blipFill>
          <a:blip r:embed="rId4"/>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1B9E8232-A9A2-918F-5D70-1DE6CE9B0D54}"/>
              </a:ext>
            </a:extLst>
          </p:cNvPr>
          <p:cNvSpPr txBox="1"/>
          <p:nvPr/>
        </p:nvSpPr>
        <p:spPr>
          <a:xfrm>
            <a:off x="1411068" y="318067"/>
            <a:ext cx="8666480" cy="923330"/>
          </a:xfrm>
          <a:prstGeom prst="rect">
            <a:avLst/>
          </a:prstGeom>
          <a:noFill/>
        </p:spPr>
        <p:txBody>
          <a:bodyPr wrap="square" rtlCol="0">
            <a:spAutoFit/>
          </a:bodyPr>
          <a:lstStyle/>
          <a:p>
            <a:pPr algn="ctr"/>
            <a:r>
              <a:rPr lang="en-US" sz="5400" b="1">
                <a:latin typeface="Calibri Light" panose="020F0302020204030204" pitchFamily="34" charset="0"/>
                <a:cs typeface="Calibri Light" panose="020F0302020204030204" pitchFamily="34" charset="0"/>
              </a:rPr>
              <a:t>COMPONENTS</a:t>
            </a:r>
          </a:p>
        </p:txBody>
      </p:sp>
      <p:sp>
        <p:nvSpPr>
          <p:cNvPr id="11" name="TextBox 10">
            <a:extLst>
              <a:ext uri="{FF2B5EF4-FFF2-40B4-BE49-F238E27FC236}">
                <a16:creationId xmlns:a16="http://schemas.microsoft.com/office/drawing/2014/main" id="{A7171EE2-8519-238E-16DA-35F18630882E}"/>
              </a:ext>
            </a:extLst>
          </p:cNvPr>
          <p:cNvSpPr txBox="1"/>
          <p:nvPr/>
        </p:nvSpPr>
        <p:spPr>
          <a:xfrm>
            <a:off x="1288702" y="1220926"/>
            <a:ext cx="2903973" cy="461665"/>
          </a:xfrm>
          <a:prstGeom prst="rect">
            <a:avLst/>
          </a:prstGeom>
          <a:solidFill>
            <a:srgbClr val="688A26"/>
          </a:solidFill>
          <a:effectLst>
            <a:outerShdw blurRad="50800" dist="38100" dir="13500000" algn="br" rotWithShape="0">
              <a:prstClr val="black">
                <a:alpha val="40000"/>
              </a:prstClr>
            </a:outerShdw>
          </a:effectLst>
        </p:spPr>
        <p:txBody>
          <a:bodyPr wrap="square" rtlCol="0">
            <a:spAutoFit/>
          </a:bodyPr>
          <a:lstStyle/>
          <a:p>
            <a:pPr algn="ctr"/>
            <a:r>
              <a:rPr lang="en-US" sz="2400" b="1"/>
              <a:t>Breakfast</a:t>
            </a:r>
          </a:p>
        </p:txBody>
      </p:sp>
      <p:sp>
        <p:nvSpPr>
          <p:cNvPr id="12" name="TextBox 11">
            <a:extLst>
              <a:ext uri="{FF2B5EF4-FFF2-40B4-BE49-F238E27FC236}">
                <a16:creationId xmlns:a16="http://schemas.microsoft.com/office/drawing/2014/main" id="{648DB4EB-DD11-7AD8-03A0-DF3A66451D3D}"/>
              </a:ext>
            </a:extLst>
          </p:cNvPr>
          <p:cNvSpPr txBox="1"/>
          <p:nvPr/>
        </p:nvSpPr>
        <p:spPr>
          <a:xfrm>
            <a:off x="7525267" y="1344019"/>
            <a:ext cx="2903973" cy="461665"/>
          </a:xfrm>
          <a:prstGeom prst="rect">
            <a:avLst/>
          </a:prstGeom>
          <a:solidFill>
            <a:srgbClr val="688A26"/>
          </a:solidFill>
          <a:effectLst>
            <a:outerShdw blurRad="50800" dist="38100" dir="18900000" algn="bl" rotWithShape="0">
              <a:prstClr val="black">
                <a:alpha val="40000"/>
              </a:prstClr>
            </a:outerShdw>
          </a:effectLst>
        </p:spPr>
        <p:txBody>
          <a:bodyPr wrap="square" rtlCol="0">
            <a:spAutoFit/>
          </a:bodyPr>
          <a:lstStyle/>
          <a:p>
            <a:pPr algn="ctr"/>
            <a:r>
              <a:rPr lang="en-US" sz="2400" b="1"/>
              <a:t>Lunch</a:t>
            </a:r>
          </a:p>
        </p:txBody>
      </p:sp>
      <p:pic>
        <p:nvPicPr>
          <p:cNvPr id="22" name="Picture 21">
            <a:extLst>
              <a:ext uri="{FF2B5EF4-FFF2-40B4-BE49-F238E27FC236}">
                <a16:creationId xmlns:a16="http://schemas.microsoft.com/office/drawing/2014/main" id="{519DC1CC-0D98-D58C-96EF-638203BD26AA}"/>
              </a:ext>
            </a:extLst>
          </p:cNvPr>
          <p:cNvPicPr>
            <a:picLocks noChangeAspect="1"/>
          </p:cNvPicPr>
          <p:nvPr/>
        </p:nvPicPr>
        <p:blipFill>
          <a:blip r:embed="rId5"/>
          <a:stretch>
            <a:fillRect/>
          </a:stretch>
        </p:blipFill>
        <p:spPr>
          <a:xfrm>
            <a:off x="987980" y="4223914"/>
            <a:ext cx="2489316" cy="2050024"/>
          </a:xfrm>
          <a:prstGeom prst="rect">
            <a:avLst/>
          </a:prstGeom>
        </p:spPr>
      </p:pic>
      <p:pic>
        <p:nvPicPr>
          <p:cNvPr id="23" name="Picture 22">
            <a:extLst>
              <a:ext uri="{FF2B5EF4-FFF2-40B4-BE49-F238E27FC236}">
                <a16:creationId xmlns:a16="http://schemas.microsoft.com/office/drawing/2014/main" id="{4DB712E7-9C57-7902-DFD0-B31039DD8B7E}"/>
              </a:ext>
            </a:extLst>
          </p:cNvPr>
          <p:cNvPicPr>
            <a:picLocks noChangeAspect="1"/>
          </p:cNvPicPr>
          <p:nvPr/>
        </p:nvPicPr>
        <p:blipFill>
          <a:blip r:embed="rId5"/>
          <a:stretch>
            <a:fillRect/>
          </a:stretch>
        </p:blipFill>
        <p:spPr>
          <a:xfrm>
            <a:off x="9816310" y="4270585"/>
            <a:ext cx="2343424" cy="1929878"/>
          </a:xfrm>
          <a:prstGeom prst="rect">
            <a:avLst/>
          </a:prstGeom>
        </p:spPr>
      </p:pic>
    </p:spTree>
    <p:custDataLst>
      <p:tags r:id="rId1"/>
    </p:custDataLst>
    <p:extLst>
      <p:ext uri="{BB962C8B-B14F-4D97-AF65-F5344CB8AC3E}">
        <p14:creationId xmlns:p14="http://schemas.microsoft.com/office/powerpoint/2010/main" val="215809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D2DACC-48DA-499B-B8FA-9A31A0985E84}"/>
              </a:ext>
            </a:extLst>
          </p:cNvPr>
          <p:cNvSpPr/>
          <p:nvPr/>
        </p:nvSpPr>
        <p:spPr>
          <a:xfrm>
            <a:off x="2260453" y="2567919"/>
            <a:ext cx="3001887" cy="2669746"/>
          </a:xfrm>
          <a:prstGeom prst="rect">
            <a:avLst/>
          </a:prstGeom>
        </p:spPr>
        <p:txBody>
          <a:bodyPr vert="horz" lIns="91440" tIns="45720" rIns="91440" bIns="45720" rtlCol="0">
            <a:normAutofit/>
          </a:bodyPr>
          <a:lstStyle/>
          <a:p>
            <a:pPr algn="ctr">
              <a:lnSpc>
                <a:spcPct val="90000"/>
              </a:lnSpc>
              <a:spcAft>
                <a:spcPts val="600"/>
              </a:spcAft>
              <a:defRPr/>
            </a:pPr>
            <a:r>
              <a:rPr lang="en-US" sz="2800" b="1"/>
              <a:t>K-12</a:t>
            </a:r>
          </a:p>
          <a:p>
            <a:pPr algn="ctr">
              <a:lnSpc>
                <a:spcPct val="90000"/>
              </a:lnSpc>
              <a:spcAft>
                <a:spcPts val="600"/>
              </a:spcAft>
              <a:defRPr/>
            </a:pPr>
            <a:r>
              <a:rPr lang="en-US" sz="2800"/>
              <a:t>OR</a:t>
            </a:r>
          </a:p>
          <a:p>
            <a:pPr algn="ctr">
              <a:lnSpc>
                <a:spcPct val="90000"/>
              </a:lnSpc>
              <a:spcAft>
                <a:spcPts val="600"/>
              </a:spcAft>
              <a:defRPr/>
            </a:pPr>
            <a:r>
              <a:rPr lang="en-US" sz="2800" b="1"/>
              <a:t>K-8 and 9-12</a:t>
            </a:r>
          </a:p>
          <a:p>
            <a:pPr algn="ctr">
              <a:lnSpc>
                <a:spcPct val="90000"/>
              </a:lnSpc>
              <a:spcAft>
                <a:spcPts val="600"/>
              </a:spcAft>
              <a:defRPr/>
            </a:pPr>
            <a:r>
              <a:rPr lang="en-US" sz="2800"/>
              <a:t>OR</a:t>
            </a:r>
          </a:p>
          <a:p>
            <a:pPr algn="ctr">
              <a:lnSpc>
                <a:spcPct val="90000"/>
              </a:lnSpc>
              <a:spcAft>
                <a:spcPts val="600"/>
              </a:spcAft>
              <a:defRPr/>
            </a:pPr>
            <a:r>
              <a:rPr lang="en-US" sz="2800" b="1"/>
              <a:t>K-5, 6-8 and 9-12</a:t>
            </a:r>
            <a:endParaRPr lang="en-US" sz="2400" b="1" u="sng"/>
          </a:p>
        </p:txBody>
      </p:sp>
      <p:sp>
        <p:nvSpPr>
          <p:cNvPr id="8" name="TextBox 7">
            <a:extLst>
              <a:ext uri="{FF2B5EF4-FFF2-40B4-BE49-F238E27FC236}">
                <a16:creationId xmlns:a16="http://schemas.microsoft.com/office/drawing/2014/main" id="{48139AF2-5587-6808-AB85-7CB6FBC8BA1C}"/>
              </a:ext>
            </a:extLst>
          </p:cNvPr>
          <p:cNvSpPr txBox="1"/>
          <p:nvPr/>
        </p:nvSpPr>
        <p:spPr>
          <a:xfrm>
            <a:off x="3111836" y="1789680"/>
            <a:ext cx="1299123" cy="584775"/>
          </a:xfrm>
          <a:prstGeom prst="rect">
            <a:avLst/>
          </a:prstGeom>
          <a:noFill/>
        </p:spPr>
        <p:txBody>
          <a:bodyPr wrap="square">
            <a:spAutoFit/>
          </a:bodyPr>
          <a:lstStyle/>
          <a:p>
            <a:pPr algn="ctr"/>
            <a:r>
              <a:rPr lang="en-US" sz="3200" b="1" u="sng"/>
              <a:t>SBP</a:t>
            </a:r>
            <a:endParaRPr lang="en-US" sz="3200" u="sng"/>
          </a:p>
        </p:txBody>
      </p:sp>
      <p:sp>
        <p:nvSpPr>
          <p:cNvPr id="10" name="TextBox 9">
            <a:extLst>
              <a:ext uri="{FF2B5EF4-FFF2-40B4-BE49-F238E27FC236}">
                <a16:creationId xmlns:a16="http://schemas.microsoft.com/office/drawing/2014/main" id="{1DA7E99D-63BD-B8B4-AF94-1BB36EB519B8}"/>
              </a:ext>
            </a:extLst>
          </p:cNvPr>
          <p:cNvSpPr txBox="1"/>
          <p:nvPr/>
        </p:nvSpPr>
        <p:spPr>
          <a:xfrm>
            <a:off x="8274654" y="1851732"/>
            <a:ext cx="1126587" cy="584775"/>
          </a:xfrm>
          <a:prstGeom prst="rect">
            <a:avLst/>
          </a:prstGeom>
          <a:noFill/>
        </p:spPr>
        <p:txBody>
          <a:bodyPr wrap="square">
            <a:spAutoFit/>
          </a:bodyPr>
          <a:lstStyle/>
          <a:p>
            <a:pPr algn="r"/>
            <a:r>
              <a:rPr lang="en-US" sz="3200" b="1" u="sng"/>
              <a:t>NSLP</a:t>
            </a:r>
            <a:endParaRPr lang="en-US" sz="3200" u="sng"/>
          </a:p>
        </p:txBody>
      </p:sp>
      <p:sp>
        <p:nvSpPr>
          <p:cNvPr id="12" name="Rectangle 11">
            <a:extLst>
              <a:ext uri="{FF2B5EF4-FFF2-40B4-BE49-F238E27FC236}">
                <a16:creationId xmlns:a16="http://schemas.microsoft.com/office/drawing/2014/main" id="{E491F5E9-20B7-E9BD-F911-5EBA9433A081}"/>
              </a:ext>
            </a:extLst>
          </p:cNvPr>
          <p:cNvSpPr/>
          <p:nvPr/>
        </p:nvSpPr>
        <p:spPr>
          <a:xfrm>
            <a:off x="7244670" y="2669142"/>
            <a:ext cx="3186553" cy="2291289"/>
          </a:xfrm>
          <a:prstGeom prst="rect">
            <a:avLst/>
          </a:prstGeom>
        </p:spPr>
        <p:txBody>
          <a:bodyPr vert="horz" lIns="91440" tIns="45720" rIns="91440" bIns="45720" rtlCol="0">
            <a:normAutofit/>
          </a:bodyPr>
          <a:lstStyle/>
          <a:p>
            <a:pPr algn="ctr">
              <a:lnSpc>
                <a:spcPct val="90000"/>
              </a:lnSpc>
              <a:spcAft>
                <a:spcPts val="600"/>
              </a:spcAft>
              <a:defRPr/>
            </a:pPr>
            <a:r>
              <a:rPr lang="en-US" sz="2800" b="1"/>
              <a:t>K-8 and 9-12</a:t>
            </a:r>
          </a:p>
          <a:p>
            <a:pPr algn="ctr">
              <a:lnSpc>
                <a:spcPct val="90000"/>
              </a:lnSpc>
              <a:spcAft>
                <a:spcPts val="600"/>
              </a:spcAft>
              <a:defRPr/>
            </a:pPr>
            <a:r>
              <a:rPr lang="en-US" sz="2800"/>
              <a:t>OR</a:t>
            </a:r>
          </a:p>
          <a:p>
            <a:pPr algn="ctr">
              <a:lnSpc>
                <a:spcPct val="90000"/>
              </a:lnSpc>
              <a:spcAft>
                <a:spcPts val="600"/>
              </a:spcAft>
              <a:defRPr/>
            </a:pPr>
            <a:r>
              <a:rPr lang="en-US" sz="2800" b="1"/>
              <a:t>K-5, 6-8 and 9-12</a:t>
            </a:r>
            <a:endParaRPr lang="en-US" sz="1700" b="1"/>
          </a:p>
          <a:p>
            <a:pPr marL="228600" lvl="1" algn="ctr">
              <a:lnSpc>
                <a:spcPct val="90000"/>
              </a:lnSpc>
              <a:spcAft>
                <a:spcPts val="600"/>
              </a:spcAft>
              <a:defRPr/>
            </a:pPr>
            <a:r>
              <a:rPr lang="en-US" sz="1700"/>
              <a:t>	</a:t>
            </a:r>
          </a:p>
        </p:txBody>
      </p:sp>
      <p:sp>
        <p:nvSpPr>
          <p:cNvPr id="3" name="Title 1">
            <a:extLst>
              <a:ext uri="{FF2B5EF4-FFF2-40B4-BE49-F238E27FC236}">
                <a16:creationId xmlns:a16="http://schemas.microsoft.com/office/drawing/2014/main" id="{D490A94E-D811-F4AB-F530-79C532EA36FB}"/>
              </a:ext>
            </a:extLst>
          </p:cNvPr>
          <p:cNvSpPr txBox="1">
            <a:spLocks/>
          </p:cNvSpPr>
          <p:nvPr/>
        </p:nvSpPr>
        <p:spPr>
          <a:xfrm>
            <a:off x="1497692" y="5232982"/>
            <a:ext cx="9493179" cy="107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latin typeface="+mn-lt"/>
              </a:rPr>
              <a:t>Production Records must </a:t>
            </a:r>
            <a:r>
              <a:rPr lang="en-US" sz="2800" b="1">
                <a:latin typeface="+mn-lt"/>
              </a:rPr>
              <a:t>demonstrate compliance </a:t>
            </a:r>
            <a:r>
              <a:rPr lang="en-US" sz="2800">
                <a:latin typeface="+mn-lt"/>
              </a:rPr>
              <a:t>with, and </a:t>
            </a:r>
            <a:r>
              <a:rPr lang="en-US" sz="2800" b="1">
                <a:latin typeface="+mn-lt"/>
              </a:rPr>
              <a:t>differentiate between</a:t>
            </a:r>
            <a:r>
              <a:rPr lang="en-US" sz="2800">
                <a:latin typeface="+mn-lt"/>
              </a:rPr>
              <a:t>, all age/grade groups being offered</a:t>
            </a:r>
          </a:p>
        </p:txBody>
      </p:sp>
      <p:sp>
        <p:nvSpPr>
          <p:cNvPr id="2" name="Title 1"/>
          <p:cNvSpPr>
            <a:spLocks noGrp="1"/>
          </p:cNvSpPr>
          <p:nvPr>
            <p:ph type="title"/>
          </p:nvPr>
        </p:nvSpPr>
        <p:spPr>
          <a:xfrm>
            <a:off x="2874257" y="480203"/>
            <a:ext cx="6443486" cy="1320052"/>
          </a:xfrm>
        </p:spPr>
        <p:txBody>
          <a:bodyPr vert="horz" lIns="91440" tIns="45720" rIns="91440" bIns="45720" rtlCol="0" anchor="ctr">
            <a:normAutofit/>
          </a:bodyPr>
          <a:lstStyle/>
          <a:p>
            <a:pPr algn="ctr"/>
            <a:r>
              <a:rPr lang="en-US" sz="5400" b="1">
                <a:latin typeface="Calibri Light" panose="020F0302020204030204" pitchFamily="34" charset="0"/>
                <a:cs typeface="Calibri Light" panose="020F0302020204030204" pitchFamily="34" charset="0"/>
              </a:rPr>
              <a:t>Age/Grade Groups</a:t>
            </a:r>
          </a:p>
        </p:txBody>
      </p:sp>
    </p:spTree>
    <p:extLst>
      <p:ext uri="{BB962C8B-B14F-4D97-AF65-F5344CB8AC3E}">
        <p14:creationId xmlns:p14="http://schemas.microsoft.com/office/powerpoint/2010/main" val="205141748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710004" y="121258"/>
            <a:ext cx="8924392" cy="2193404"/>
          </a:xfrm>
        </p:spPr>
        <p:txBody>
          <a:bodyPr vert="horz" lIns="91440" tIns="45720" rIns="91440" bIns="45720" rtlCol="0" anchor="ctr">
            <a:normAutofit/>
          </a:bodyPr>
          <a:lstStyle/>
          <a:p>
            <a:pPr algn="ctr"/>
            <a:r>
              <a:rPr lang="en-US" sz="5400" b="1"/>
              <a:t>Overlapping Age/Grade Groups</a:t>
            </a:r>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DFF10E4-13FC-2FB8-38DA-5C44C5538A08}"/>
              </a:ext>
            </a:extLst>
          </p:cNvPr>
          <p:cNvSpPr/>
          <p:nvPr/>
        </p:nvSpPr>
        <p:spPr>
          <a:xfrm>
            <a:off x="795866" y="1739512"/>
            <a:ext cx="5128257" cy="4000887"/>
          </a:xfrm>
          <a:prstGeom prst="roundRect">
            <a:avLst/>
          </a:prstGeom>
          <a:solidFill>
            <a:srgbClr val="688A26"/>
          </a:solidFill>
          <a:ln>
            <a:noFill/>
          </a:ln>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aphicFrame>
        <p:nvGraphicFramePr>
          <p:cNvPr id="15" name="Diagram 14">
            <a:extLst>
              <a:ext uri="{FF2B5EF4-FFF2-40B4-BE49-F238E27FC236}">
                <a16:creationId xmlns:a16="http://schemas.microsoft.com/office/drawing/2014/main" id="{5072B826-19A7-580A-B6E6-4F94FCD467FA}"/>
              </a:ext>
            </a:extLst>
          </p:cNvPr>
          <p:cNvGraphicFramePr/>
          <p:nvPr>
            <p:extLst>
              <p:ext uri="{D42A27DB-BD31-4B8C-83A1-F6EECF244321}">
                <p14:modId xmlns:p14="http://schemas.microsoft.com/office/powerpoint/2010/main" val="1789882043"/>
              </p:ext>
            </p:extLst>
          </p:nvPr>
        </p:nvGraphicFramePr>
        <p:xfrm>
          <a:off x="991992" y="2042058"/>
          <a:ext cx="5933005" cy="363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175AADFF-DB1A-8492-3897-CF109AA933AE}"/>
              </a:ext>
            </a:extLst>
          </p:cNvPr>
          <p:cNvSpPr txBox="1"/>
          <p:nvPr/>
        </p:nvSpPr>
        <p:spPr>
          <a:xfrm>
            <a:off x="996950" y="1760238"/>
            <a:ext cx="2558951" cy="707886"/>
          </a:xfrm>
          <a:prstGeom prst="rect">
            <a:avLst/>
          </a:prstGeom>
          <a:noFill/>
        </p:spPr>
        <p:txBody>
          <a:bodyPr wrap="square" rtlCol="0">
            <a:spAutoFit/>
          </a:bodyPr>
          <a:lstStyle/>
          <a:p>
            <a:r>
              <a:rPr lang="en-US" sz="4000" b="1">
                <a:solidFill>
                  <a:schemeClr val="bg1">
                    <a:lumMod val="95000"/>
                  </a:schemeClr>
                </a:solidFill>
              </a:rPr>
              <a:t>SBP</a:t>
            </a:r>
          </a:p>
        </p:txBody>
      </p:sp>
      <p:sp>
        <p:nvSpPr>
          <p:cNvPr id="24" name="Callout: Line with Accent Bar 23">
            <a:extLst>
              <a:ext uri="{FF2B5EF4-FFF2-40B4-BE49-F238E27FC236}">
                <a16:creationId xmlns:a16="http://schemas.microsoft.com/office/drawing/2014/main" id="{76273C29-8009-8DC6-A23B-85B40B7413E3}"/>
              </a:ext>
            </a:extLst>
          </p:cNvPr>
          <p:cNvSpPr/>
          <p:nvPr/>
        </p:nvSpPr>
        <p:spPr>
          <a:xfrm flipH="1">
            <a:off x="809824" y="2584299"/>
            <a:ext cx="1099997" cy="2267100"/>
          </a:xfrm>
          <a:prstGeom prst="accentCallout1">
            <a:avLst>
              <a:gd name="adj1" fmla="val 38176"/>
              <a:gd name="adj2" fmla="val -8682"/>
              <a:gd name="adj3" fmla="val 65313"/>
              <a:gd name="adj4" fmla="val -183573"/>
            </a:avLst>
          </a:prstGeom>
          <a:solidFill>
            <a:srgbClr val="172C5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95000"/>
                  </a:schemeClr>
                </a:solidFill>
              </a:rPr>
              <a:t>Overlap for calorie ranges is </a:t>
            </a:r>
          </a:p>
          <a:p>
            <a:pPr algn="ctr"/>
            <a:r>
              <a:rPr lang="en-US" b="1">
                <a:solidFill>
                  <a:schemeClr val="bg1">
                    <a:lumMod val="95000"/>
                  </a:schemeClr>
                </a:solidFill>
              </a:rPr>
              <a:t>450 – 500 calories</a:t>
            </a:r>
          </a:p>
        </p:txBody>
      </p:sp>
      <p:cxnSp>
        <p:nvCxnSpPr>
          <p:cNvPr id="26" name="Straight Connector 25">
            <a:extLst>
              <a:ext uri="{FF2B5EF4-FFF2-40B4-BE49-F238E27FC236}">
                <a16:creationId xmlns:a16="http://schemas.microsoft.com/office/drawing/2014/main" id="{31A5E295-ED4B-3D1C-CEB1-754821A84BA0}"/>
              </a:ext>
            </a:extLst>
          </p:cNvPr>
          <p:cNvCxnSpPr>
            <a:cxnSpLocks/>
          </p:cNvCxnSpPr>
          <p:nvPr/>
        </p:nvCxnSpPr>
        <p:spPr>
          <a:xfrm>
            <a:off x="1339126" y="2571982"/>
            <a:ext cx="659692" cy="0"/>
          </a:xfrm>
          <a:prstGeom prst="line">
            <a:avLst/>
          </a:prstGeom>
          <a:ln w="38100">
            <a:solidFill>
              <a:srgbClr val="172C51"/>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8566B2F5-4811-D082-BA0C-C9840C3B2365}"/>
              </a:ext>
            </a:extLst>
          </p:cNvPr>
          <p:cNvSpPr/>
          <p:nvPr/>
        </p:nvSpPr>
        <p:spPr>
          <a:xfrm>
            <a:off x="6267877" y="1763327"/>
            <a:ext cx="5128257" cy="4000887"/>
          </a:xfrm>
          <a:prstGeom prst="roundRect">
            <a:avLst/>
          </a:prstGeom>
          <a:solidFill>
            <a:srgbClr val="688A26"/>
          </a:solidFill>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aphicFrame>
        <p:nvGraphicFramePr>
          <p:cNvPr id="38" name="Diagram 37">
            <a:extLst>
              <a:ext uri="{FF2B5EF4-FFF2-40B4-BE49-F238E27FC236}">
                <a16:creationId xmlns:a16="http://schemas.microsoft.com/office/drawing/2014/main" id="{74A3EE9D-C402-9B1F-3A71-C985D75E9C17}"/>
              </a:ext>
            </a:extLst>
          </p:cNvPr>
          <p:cNvGraphicFramePr/>
          <p:nvPr>
            <p:extLst>
              <p:ext uri="{D42A27DB-BD31-4B8C-83A1-F6EECF244321}">
                <p14:modId xmlns:p14="http://schemas.microsoft.com/office/powerpoint/2010/main" val="3249980947"/>
              </p:ext>
            </p:extLst>
          </p:nvPr>
        </p:nvGraphicFramePr>
        <p:xfrm>
          <a:off x="5142248" y="2005377"/>
          <a:ext cx="6242050" cy="37242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9" name="TextBox 38">
            <a:extLst>
              <a:ext uri="{FF2B5EF4-FFF2-40B4-BE49-F238E27FC236}">
                <a16:creationId xmlns:a16="http://schemas.microsoft.com/office/drawing/2014/main" id="{70C4C910-CD3E-FD2C-D89B-F9AC2ADAD543}"/>
              </a:ext>
            </a:extLst>
          </p:cNvPr>
          <p:cNvSpPr txBox="1"/>
          <p:nvPr/>
        </p:nvSpPr>
        <p:spPr>
          <a:xfrm>
            <a:off x="8783898" y="1733615"/>
            <a:ext cx="2322868" cy="707886"/>
          </a:xfrm>
          <a:prstGeom prst="rect">
            <a:avLst/>
          </a:prstGeom>
          <a:noFill/>
        </p:spPr>
        <p:txBody>
          <a:bodyPr wrap="square" rtlCol="0">
            <a:spAutoFit/>
          </a:bodyPr>
          <a:lstStyle/>
          <a:p>
            <a:pPr algn="r"/>
            <a:r>
              <a:rPr lang="en-US" sz="4000" b="1">
                <a:solidFill>
                  <a:schemeClr val="bg1">
                    <a:lumMod val="95000"/>
                  </a:schemeClr>
                </a:solidFill>
              </a:rPr>
              <a:t>NSLP</a:t>
            </a:r>
          </a:p>
        </p:txBody>
      </p:sp>
      <p:sp>
        <p:nvSpPr>
          <p:cNvPr id="40" name="Callout: Line with Accent Bar 39">
            <a:extLst>
              <a:ext uri="{FF2B5EF4-FFF2-40B4-BE49-F238E27FC236}">
                <a16:creationId xmlns:a16="http://schemas.microsoft.com/office/drawing/2014/main" id="{DC97016D-8F7F-7F4C-226D-C6120D9CFF68}"/>
              </a:ext>
            </a:extLst>
          </p:cNvPr>
          <p:cNvSpPr/>
          <p:nvPr/>
        </p:nvSpPr>
        <p:spPr>
          <a:xfrm>
            <a:off x="9435490" y="2469301"/>
            <a:ext cx="1948808" cy="968580"/>
          </a:xfrm>
          <a:prstGeom prst="accentCallout1">
            <a:avLst>
              <a:gd name="adj1" fmla="val 50724"/>
              <a:gd name="adj2" fmla="val -7791"/>
              <a:gd name="adj3" fmla="val 149213"/>
              <a:gd name="adj4" fmla="val -80721"/>
            </a:avLst>
          </a:prstGeom>
          <a:solidFill>
            <a:srgbClr val="172C5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lumMod val="95000"/>
                  </a:schemeClr>
                </a:solidFill>
              </a:rPr>
              <a:t>Overlap for calorie ranges in K-8 is </a:t>
            </a:r>
          </a:p>
          <a:p>
            <a:pPr algn="ctr"/>
            <a:r>
              <a:rPr lang="en-US" b="1">
                <a:solidFill>
                  <a:schemeClr val="bg1">
                    <a:lumMod val="95000"/>
                  </a:schemeClr>
                </a:solidFill>
              </a:rPr>
              <a:t>600 – 650 calories</a:t>
            </a:r>
          </a:p>
        </p:txBody>
      </p:sp>
      <p:cxnSp>
        <p:nvCxnSpPr>
          <p:cNvPr id="41" name="Straight Connector 40">
            <a:extLst>
              <a:ext uri="{FF2B5EF4-FFF2-40B4-BE49-F238E27FC236}">
                <a16:creationId xmlns:a16="http://schemas.microsoft.com/office/drawing/2014/main" id="{C12D155D-E948-BFED-1F1D-35DFE497F04F}"/>
              </a:ext>
            </a:extLst>
          </p:cNvPr>
          <p:cNvCxnSpPr>
            <a:cxnSpLocks/>
          </p:cNvCxnSpPr>
          <p:nvPr/>
        </p:nvCxnSpPr>
        <p:spPr>
          <a:xfrm>
            <a:off x="9251454" y="2469301"/>
            <a:ext cx="659692" cy="0"/>
          </a:xfrm>
          <a:prstGeom prst="line">
            <a:avLst/>
          </a:prstGeom>
          <a:ln w="38100">
            <a:solidFill>
              <a:srgbClr val="172C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09824"/>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D3114D-B030-A6BF-B8C7-52388E88758F}"/>
              </a:ext>
            </a:extLst>
          </p:cNvPr>
          <p:cNvPicPr>
            <a:picLocks noGrp="1" noChangeAspect="1"/>
          </p:cNvPicPr>
          <p:nvPr>
            <p:ph idx="1"/>
          </p:nvPr>
        </p:nvPicPr>
        <p:blipFill rotWithShape="1">
          <a:blip r:embed="rId3"/>
          <a:srcRect l="13040" r="12996"/>
          <a:stretch/>
        </p:blipFill>
        <p:spPr>
          <a:xfrm>
            <a:off x="1603332" y="0"/>
            <a:ext cx="9093895" cy="6915922"/>
          </a:xfrm>
          <a:prstGeom prst="rect">
            <a:avLst/>
          </a:prstGeom>
        </p:spPr>
      </p:pic>
    </p:spTree>
    <p:extLst>
      <p:ext uri="{BB962C8B-B14F-4D97-AF65-F5344CB8AC3E}">
        <p14:creationId xmlns:p14="http://schemas.microsoft.com/office/powerpoint/2010/main" val="1711056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BD9008-084B-6ADC-300F-2BF1833D4235}"/>
              </a:ext>
            </a:extLst>
          </p:cNvPr>
          <p:cNvSpPr/>
          <p:nvPr/>
        </p:nvSpPr>
        <p:spPr>
          <a:xfrm>
            <a:off x="590550" y="-69850"/>
            <a:ext cx="7829550" cy="699135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ctr">
            <a:normAutofit/>
          </a:bodyPr>
          <a:lstStyle/>
          <a:p>
            <a:br>
              <a:rPr lang="en-US" sz="2800"/>
            </a:br>
            <a:br>
              <a:rPr lang="en-US" sz="2800"/>
            </a:br>
            <a:endParaRPr lang="en-US" sz="2800"/>
          </a:p>
        </p:txBody>
      </p:sp>
      <p:sp>
        <p:nvSpPr>
          <p:cNvPr id="5" name="Rectangle 4">
            <a:extLst>
              <a:ext uri="{FF2B5EF4-FFF2-40B4-BE49-F238E27FC236}">
                <a16:creationId xmlns:a16="http://schemas.microsoft.com/office/drawing/2014/main" id="{6529EEF3-F3B1-ACAE-9CEC-7D1B9E2B1AA3}"/>
              </a:ext>
            </a:extLst>
          </p:cNvPr>
          <p:cNvSpPr/>
          <p:nvPr/>
        </p:nvSpPr>
        <p:spPr>
          <a:xfrm>
            <a:off x="9060899" y="-228600"/>
            <a:ext cx="2933700" cy="7315200"/>
          </a:xfrm>
          <a:prstGeom prst="rect">
            <a:avLst/>
          </a:prstGeom>
          <a:solidFill>
            <a:srgbClr val="BEB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C8249E-40CA-0EE4-0A59-343290A88107}"/>
              </a:ext>
            </a:extLst>
          </p:cNvPr>
          <p:cNvSpPr/>
          <p:nvPr/>
        </p:nvSpPr>
        <p:spPr>
          <a:xfrm>
            <a:off x="9100038" y="-184638"/>
            <a:ext cx="2933700" cy="7315200"/>
          </a:xfrm>
          <a:prstGeom prst="rect">
            <a:avLst/>
          </a:prstGeom>
          <a:solidFill>
            <a:schemeClr val="accent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BC2849-E338-A52F-D062-9E3931001E39}"/>
              </a:ext>
            </a:extLst>
          </p:cNvPr>
          <p:cNvSpPr txBox="1"/>
          <p:nvPr/>
        </p:nvSpPr>
        <p:spPr>
          <a:xfrm>
            <a:off x="9187962" y="107482"/>
            <a:ext cx="3250223" cy="4585871"/>
          </a:xfrm>
          <a:prstGeom prst="rect">
            <a:avLst/>
          </a:prstGeom>
          <a:noFill/>
        </p:spPr>
        <p:txBody>
          <a:bodyPr wrap="square" rtlCol="0">
            <a:spAutoFit/>
          </a:bodyPr>
          <a:lstStyle/>
          <a:p>
            <a:endParaRPr lang="en-US" sz="4400" b="1">
              <a:solidFill>
                <a:schemeClr val="bg1"/>
              </a:solidFill>
            </a:endParaRPr>
          </a:p>
          <a:p>
            <a:endParaRPr lang="en-US" sz="4400" b="1">
              <a:solidFill>
                <a:schemeClr val="bg1"/>
              </a:solidFill>
            </a:endParaRPr>
          </a:p>
          <a:p>
            <a:endParaRPr lang="en-US" sz="4400" b="1">
              <a:solidFill>
                <a:schemeClr val="bg1"/>
              </a:solidFill>
            </a:endParaRPr>
          </a:p>
          <a:p>
            <a:r>
              <a:rPr lang="en-US" sz="4000" b="1">
                <a:solidFill>
                  <a:schemeClr val="bg1"/>
                </a:solidFill>
                <a:latin typeface="Calibri Light" panose="020F0302020204030204" pitchFamily="34" charset="0"/>
                <a:cs typeface="Calibri Light" panose="020F0302020204030204" pitchFamily="34" charset="0"/>
              </a:rPr>
              <a:t>School Week Meal Component Adjustments</a:t>
            </a:r>
          </a:p>
        </p:txBody>
      </p:sp>
      <p:pic>
        <p:nvPicPr>
          <p:cNvPr id="9" name="Picture 8">
            <a:extLst>
              <a:ext uri="{FF2B5EF4-FFF2-40B4-BE49-F238E27FC236}">
                <a16:creationId xmlns:a16="http://schemas.microsoft.com/office/drawing/2014/main" id="{2763EA70-D988-1147-1C02-C76B2ED25786}"/>
              </a:ext>
            </a:extLst>
          </p:cNvPr>
          <p:cNvPicPr>
            <a:picLocks noChangeAspect="1"/>
          </p:cNvPicPr>
          <p:nvPr/>
        </p:nvPicPr>
        <p:blipFill>
          <a:blip r:embed="rId3"/>
          <a:stretch>
            <a:fillRect/>
          </a:stretch>
        </p:blipFill>
        <p:spPr>
          <a:xfrm>
            <a:off x="815891" y="206748"/>
            <a:ext cx="7357745" cy="2193670"/>
          </a:xfrm>
          <a:prstGeom prst="rect">
            <a:avLst/>
          </a:prstGeom>
        </p:spPr>
      </p:pic>
      <p:pic>
        <p:nvPicPr>
          <p:cNvPr id="11" name="Picture 10">
            <a:extLst>
              <a:ext uri="{FF2B5EF4-FFF2-40B4-BE49-F238E27FC236}">
                <a16:creationId xmlns:a16="http://schemas.microsoft.com/office/drawing/2014/main" id="{B7479CE8-71F3-67E5-968C-858990F5A68C}"/>
              </a:ext>
            </a:extLst>
          </p:cNvPr>
          <p:cNvPicPr>
            <a:picLocks noChangeAspect="1"/>
          </p:cNvPicPr>
          <p:nvPr/>
        </p:nvPicPr>
        <p:blipFill>
          <a:blip r:embed="rId4"/>
          <a:stretch>
            <a:fillRect/>
          </a:stretch>
        </p:blipFill>
        <p:spPr>
          <a:xfrm>
            <a:off x="815890" y="2467926"/>
            <a:ext cx="7363795" cy="4282124"/>
          </a:xfrm>
          <a:prstGeom prst="rect">
            <a:avLst/>
          </a:prstGeom>
        </p:spPr>
      </p:pic>
    </p:spTree>
    <p:extLst>
      <p:ext uri="{BB962C8B-B14F-4D97-AF65-F5344CB8AC3E}">
        <p14:creationId xmlns:p14="http://schemas.microsoft.com/office/powerpoint/2010/main" val="56968720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C21DE6-C41D-823E-77A3-21B522F4C0E9}"/>
              </a:ext>
            </a:extLst>
          </p:cNvPr>
          <p:cNvSpPr/>
          <p:nvPr/>
        </p:nvSpPr>
        <p:spPr>
          <a:xfrm>
            <a:off x="-228600" y="-38100"/>
            <a:ext cx="12471400" cy="2311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F19F17F-CFB0-46D2-9AB2-603386ABE765}"/>
              </a:ext>
            </a:extLst>
          </p:cNvPr>
          <p:cNvSpPr/>
          <p:nvPr/>
        </p:nvSpPr>
        <p:spPr>
          <a:xfrm>
            <a:off x="-215900" y="-38100"/>
            <a:ext cx="12471400" cy="2806700"/>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42024D-FC47-225E-3C28-7E786C8A4F42}"/>
              </a:ext>
            </a:extLst>
          </p:cNvPr>
          <p:cNvSpPr txBox="1"/>
          <p:nvPr/>
        </p:nvSpPr>
        <p:spPr>
          <a:xfrm>
            <a:off x="1938436" y="541313"/>
            <a:ext cx="8879008" cy="923330"/>
          </a:xfrm>
          <a:prstGeom prst="rect">
            <a:avLst/>
          </a:prstGeom>
          <a:noFill/>
        </p:spPr>
        <p:txBody>
          <a:bodyPr wrap="square" rtlCol="0">
            <a:spAutoFit/>
          </a:bodyPr>
          <a:lstStyle/>
          <a:p>
            <a:pPr algn="ctr"/>
            <a:r>
              <a:rPr lang="en-US" sz="5400" b="1">
                <a:solidFill>
                  <a:srgbClr val="080B10"/>
                </a:solidFill>
                <a:latin typeface="Calibri Light" panose="020F0302020204030204" pitchFamily="34" charset="0"/>
                <a:cs typeface="Calibri Light" panose="020F0302020204030204" pitchFamily="34" charset="0"/>
              </a:rPr>
              <a:t>Dietary Specifications </a:t>
            </a:r>
          </a:p>
        </p:txBody>
      </p:sp>
      <p:graphicFrame>
        <p:nvGraphicFramePr>
          <p:cNvPr id="8" name="Table 10">
            <a:extLst>
              <a:ext uri="{FF2B5EF4-FFF2-40B4-BE49-F238E27FC236}">
                <a16:creationId xmlns:a16="http://schemas.microsoft.com/office/drawing/2014/main" id="{B9E6AFC3-A363-14EE-7EA9-21B43A52086A}"/>
              </a:ext>
            </a:extLst>
          </p:cNvPr>
          <p:cNvGraphicFramePr>
            <a:graphicFrameLocks noGrp="1"/>
          </p:cNvGraphicFramePr>
          <p:nvPr>
            <p:extLst>
              <p:ext uri="{D42A27DB-BD31-4B8C-83A1-F6EECF244321}">
                <p14:modId xmlns:p14="http://schemas.microsoft.com/office/powerpoint/2010/main" val="659167010"/>
              </p:ext>
            </p:extLst>
          </p:nvPr>
        </p:nvGraphicFramePr>
        <p:xfrm>
          <a:off x="119475" y="2292408"/>
          <a:ext cx="6065820" cy="3593985"/>
        </p:xfrm>
        <a:graphic>
          <a:graphicData uri="http://schemas.openxmlformats.org/drawingml/2006/table">
            <a:tbl>
              <a:tblPr firstRow="1" bandRow="1">
                <a:effectLst>
                  <a:outerShdw blurRad="50800" dist="38100" dir="8100000" algn="tr" rotWithShape="0">
                    <a:prstClr val="black">
                      <a:alpha val="40000"/>
                    </a:prstClr>
                  </a:outerShdw>
                </a:effectLst>
                <a:tableStyleId>{D7AC3CCA-C797-4891-BE02-D94E43425B78}</a:tableStyleId>
              </a:tblPr>
              <a:tblGrid>
                <a:gridCol w="1010970">
                  <a:extLst>
                    <a:ext uri="{9D8B030D-6E8A-4147-A177-3AD203B41FA5}">
                      <a16:colId xmlns:a16="http://schemas.microsoft.com/office/drawing/2014/main" val="2299464514"/>
                    </a:ext>
                  </a:extLst>
                </a:gridCol>
                <a:gridCol w="1010970">
                  <a:extLst>
                    <a:ext uri="{9D8B030D-6E8A-4147-A177-3AD203B41FA5}">
                      <a16:colId xmlns:a16="http://schemas.microsoft.com/office/drawing/2014/main" val="3097721721"/>
                    </a:ext>
                  </a:extLst>
                </a:gridCol>
                <a:gridCol w="1010970">
                  <a:extLst>
                    <a:ext uri="{9D8B030D-6E8A-4147-A177-3AD203B41FA5}">
                      <a16:colId xmlns:a16="http://schemas.microsoft.com/office/drawing/2014/main" val="2722443462"/>
                    </a:ext>
                  </a:extLst>
                </a:gridCol>
                <a:gridCol w="1010970">
                  <a:extLst>
                    <a:ext uri="{9D8B030D-6E8A-4147-A177-3AD203B41FA5}">
                      <a16:colId xmlns:a16="http://schemas.microsoft.com/office/drawing/2014/main" val="3263536821"/>
                    </a:ext>
                  </a:extLst>
                </a:gridCol>
                <a:gridCol w="1010970">
                  <a:extLst>
                    <a:ext uri="{9D8B030D-6E8A-4147-A177-3AD203B41FA5}">
                      <a16:colId xmlns:a16="http://schemas.microsoft.com/office/drawing/2014/main" val="958581867"/>
                    </a:ext>
                  </a:extLst>
                </a:gridCol>
                <a:gridCol w="1010970">
                  <a:extLst>
                    <a:ext uri="{9D8B030D-6E8A-4147-A177-3AD203B41FA5}">
                      <a16:colId xmlns:a16="http://schemas.microsoft.com/office/drawing/2014/main" val="469487688"/>
                    </a:ext>
                  </a:extLst>
                </a:gridCol>
              </a:tblGrid>
              <a:tr h="842395">
                <a:tc>
                  <a:txBody>
                    <a:bodyPr/>
                    <a:lstStyle/>
                    <a:p>
                      <a:pPr algn="ctr"/>
                      <a:endParaRPr lang="en-US" sz="1600">
                        <a:solidFill>
                          <a:schemeClr val="tx1">
                            <a:lumMod val="75000"/>
                          </a:schemeClr>
                        </a:solidFill>
                      </a:endParaRPr>
                    </a:p>
                  </a:txBody>
                  <a:tcPr anchor="b">
                    <a:solidFill>
                      <a:srgbClr val="688A26"/>
                    </a:solidFill>
                  </a:tcPr>
                </a:tc>
                <a:tc>
                  <a:txBody>
                    <a:bodyPr/>
                    <a:lstStyle/>
                    <a:p>
                      <a:pPr algn="ctr"/>
                      <a:r>
                        <a:rPr lang="en-US" sz="2000">
                          <a:solidFill>
                            <a:schemeClr val="bg1"/>
                          </a:solidFill>
                        </a:rPr>
                        <a:t>K-5</a:t>
                      </a:r>
                    </a:p>
                  </a:txBody>
                  <a:tcPr anchor="b">
                    <a:solidFill>
                      <a:srgbClr val="688A26"/>
                    </a:solidFill>
                  </a:tcPr>
                </a:tc>
                <a:tc>
                  <a:txBody>
                    <a:bodyPr/>
                    <a:lstStyle/>
                    <a:p>
                      <a:pPr algn="ctr"/>
                      <a:r>
                        <a:rPr lang="en-US" sz="2000">
                          <a:solidFill>
                            <a:schemeClr val="bg1"/>
                          </a:solidFill>
                        </a:rPr>
                        <a:t>6-8</a:t>
                      </a:r>
                    </a:p>
                  </a:txBody>
                  <a:tcPr anchor="b">
                    <a:solidFill>
                      <a:srgbClr val="688A26"/>
                    </a:solidFill>
                  </a:tcPr>
                </a:tc>
                <a:tc>
                  <a:txBody>
                    <a:bodyPr/>
                    <a:lstStyle/>
                    <a:p>
                      <a:pPr algn="ctr"/>
                      <a:r>
                        <a:rPr lang="en-US" sz="2000" b="1" kern="1200">
                          <a:solidFill>
                            <a:schemeClr val="bg1"/>
                          </a:solidFill>
                          <a:latin typeface="+mn-lt"/>
                          <a:ea typeface="+mn-ea"/>
                          <a:cs typeface="+mn-cs"/>
                        </a:rPr>
                        <a:t>K-8</a:t>
                      </a:r>
                    </a:p>
                  </a:txBody>
                  <a:tcPr anchor="b">
                    <a:solidFill>
                      <a:srgbClr val="688A26"/>
                    </a:solidFill>
                  </a:tcPr>
                </a:tc>
                <a:tc>
                  <a:txBody>
                    <a:bodyPr/>
                    <a:lstStyle/>
                    <a:p>
                      <a:pPr algn="ctr"/>
                      <a:r>
                        <a:rPr lang="en-US" sz="2000">
                          <a:solidFill>
                            <a:schemeClr val="bg1"/>
                          </a:solidFill>
                        </a:rPr>
                        <a:t>9-12</a:t>
                      </a:r>
                    </a:p>
                  </a:txBody>
                  <a:tcPr anchor="b">
                    <a:solidFill>
                      <a:srgbClr val="688A26"/>
                    </a:solidFill>
                  </a:tcPr>
                </a:tc>
                <a:tc>
                  <a:txBody>
                    <a:bodyPr/>
                    <a:lstStyle/>
                    <a:p>
                      <a:pPr algn="ctr"/>
                      <a:r>
                        <a:rPr lang="en-US" sz="2000">
                          <a:solidFill>
                            <a:schemeClr val="bg1"/>
                          </a:solidFill>
                        </a:rPr>
                        <a:t>K-12</a:t>
                      </a:r>
                    </a:p>
                  </a:txBody>
                  <a:tcPr anchor="b">
                    <a:solidFill>
                      <a:srgbClr val="688A26"/>
                    </a:solidFill>
                  </a:tcPr>
                </a:tc>
                <a:extLst>
                  <a:ext uri="{0D108BD9-81ED-4DB2-BD59-A6C34878D82A}">
                    <a16:rowId xmlns:a16="http://schemas.microsoft.com/office/drawing/2014/main" val="1184715740"/>
                  </a:ext>
                </a:extLst>
              </a:tr>
              <a:tr h="8423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schemeClr>
                          </a:solidFill>
                        </a:rPr>
                        <a:t>Min-max</a:t>
                      </a:r>
                      <a:r>
                        <a:rPr lang="en-US" sz="1600" b="1" baseline="0">
                          <a:solidFill>
                            <a:schemeClr val="tx1">
                              <a:lumMod val="75000"/>
                            </a:schemeClr>
                          </a:solidFill>
                        </a:rPr>
                        <a:t> c</a:t>
                      </a:r>
                      <a:r>
                        <a:rPr lang="en-US" sz="1600" b="1">
                          <a:solidFill>
                            <a:schemeClr val="tx1">
                              <a:lumMod val="75000"/>
                            </a:schemeClr>
                          </a:solidFill>
                        </a:rPr>
                        <a:t>alories (kcal)</a:t>
                      </a:r>
                      <a:r>
                        <a:rPr kumimoji="0" lang="en-US" sz="1600" b="1" u="none" strike="noStrike" cap="none" normalizeH="0" baseline="30000">
                          <a:ln>
                            <a:noFill/>
                          </a:ln>
                          <a:solidFill>
                            <a:schemeClr val="tx1">
                              <a:lumMod val="75000"/>
                            </a:schemeClr>
                          </a:solidFill>
                          <a:effectLst/>
                        </a:rPr>
                        <a:t> </a:t>
                      </a:r>
                      <a:endParaRPr kumimoji="0" lang="en-US" sz="1600" b="1" u="none" strike="noStrike" cap="none" normalizeH="0" baseline="0">
                        <a:ln>
                          <a:noFill/>
                        </a:ln>
                        <a:solidFill>
                          <a:schemeClr val="tx1">
                            <a:lumMod val="75000"/>
                          </a:schemeClr>
                        </a:solidFill>
                        <a:effectLst/>
                      </a:endParaRPr>
                    </a:p>
                  </a:txBody>
                  <a:tcPr anchor="ctr">
                    <a:solidFill>
                      <a:schemeClr val="bg1"/>
                    </a:solidFill>
                  </a:tcPr>
                </a:tc>
                <a:tc>
                  <a:txBody>
                    <a:bodyPr/>
                    <a:lstStyle/>
                    <a:p>
                      <a:pPr algn="ctr"/>
                      <a:r>
                        <a:rPr lang="en-US" sz="1600">
                          <a:solidFill>
                            <a:schemeClr val="tx1">
                              <a:lumMod val="75000"/>
                            </a:schemeClr>
                          </a:solidFill>
                        </a:rPr>
                        <a:t>(350-500)</a:t>
                      </a:r>
                    </a:p>
                  </a:txBody>
                  <a:tcPr anchor="ctr">
                    <a:solidFill>
                      <a:schemeClr val="bg1"/>
                    </a:solidFill>
                  </a:tcPr>
                </a:tc>
                <a:tc>
                  <a:txBody>
                    <a:bodyPr/>
                    <a:lstStyle/>
                    <a:p>
                      <a:pPr algn="ctr"/>
                      <a:r>
                        <a:rPr lang="en-US" sz="1600">
                          <a:solidFill>
                            <a:schemeClr val="tx1">
                              <a:lumMod val="75000"/>
                            </a:schemeClr>
                          </a:solidFill>
                        </a:rPr>
                        <a:t>(400-550)</a:t>
                      </a:r>
                    </a:p>
                  </a:txBody>
                  <a:tcPr anchor="ctr">
                    <a:solidFill>
                      <a:schemeClr val="bg1"/>
                    </a:solidFill>
                  </a:tcPr>
                </a:tc>
                <a:tc>
                  <a:txBody>
                    <a:bodyPr/>
                    <a:lstStyle/>
                    <a:p>
                      <a:pPr algn="ctr"/>
                      <a:r>
                        <a:rPr lang="en-US" sz="1600">
                          <a:solidFill>
                            <a:schemeClr val="tx1">
                              <a:lumMod val="75000"/>
                            </a:schemeClr>
                          </a:solidFill>
                        </a:rPr>
                        <a:t>(400-500)</a:t>
                      </a:r>
                    </a:p>
                  </a:txBody>
                  <a:tcPr anchor="ctr">
                    <a:solidFill>
                      <a:schemeClr val="bg1"/>
                    </a:solidFill>
                  </a:tcPr>
                </a:tc>
                <a:tc>
                  <a:txBody>
                    <a:bodyPr/>
                    <a:lstStyle/>
                    <a:p>
                      <a:pPr algn="ctr"/>
                      <a:r>
                        <a:rPr lang="en-US" sz="1600">
                          <a:solidFill>
                            <a:schemeClr val="tx1">
                              <a:lumMod val="75000"/>
                            </a:schemeClr>
                          </a:solidFill>
                        </a:rPr>
                        <a:t>(450-600)</a:t>
                      </a:r>
                    </a:p>
                  </a:txBody>
                  <a:tcPr anchor="ctr">
                    <a:solidFill>
                      <a:schemeClr val="bg1"/>
                    </a:solidFill>
                  </a:tcPr>
                </a:tc>
                <a:tc>
                  <a:txBody>
                    <a:bodyPr/>
                    <a:lstStyle/>
                    <a:p>
                      <a:pPr algn="ctr"/>
                      <a:r>
                        <a:rPr lang="en-US" sz="1600">
                          <a:solidFill>
                            <a:schemeClr val="tx1">
                              <a:lumMod val="75000"/>
                            </a:schemeClr>
                          </a:solidFill>
                        </a:rPr>
                        <a:t>(450-500)</a:t>
                      </a:r>
                    </a:p>
                  </a:txBody>
                  <a:tcPr anchor="ctr">
                    <a:solidFill>
                      <a:schemeClr val="bg1"/>
                    </a:solidFill>
                  </a:tcPr>
                </a:tc>
                <a:extLst>
                  <a:ext uri="{0D108BD9-81ED-4DB2-BD59-A6C34878D82A}">
                    <a16:rowId xmlns:a16="http://schemas.microsoft.com/office/drawing/2014/main" val="4199454604"/>
                  </a:ext>
                </a:extLst>
              </a:tr>
              <a:tr h="1023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schemeClr>
                          </a:solidFill>
                        </a:rPr>
                        <a:t>Saturated</a:t>
                      </a:r>
                      <a:r>
                        <a:rPr lang="en-US" sz="1600" b="1" baseline="0">
                          <a:solidFill>
                            <a:schemeClr val="tx1">
                              <a:lumMod val="75000"/>
                            </a:schemeClr>
                          </a:solidFill>
                        </a:rPr>
                        <a:t> fat (% of total calories)</a:t>
                      </a:r>
                      <a:endParaRPr lang="en-US" sz="1600" b="1">
                        <a:solidFill>
                          <a:schemeClr val="tx1">
                            <a:lumMod val="75000"/>
                          </a:schemeClr>
                        </a:solidFill>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 &lt; 10</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&lt; 10</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&lt; 10</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&lt; 10</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&lt; 10</a:t>
                      </a:r>
                    </a:p>
                  </a:txBody>
                  <a:tcPr anchor="ctr">
                    <a:solidFill>
                      <a:schemeClr val="bg1"/>
                    </a:solidFill>
                  </a:tcPr>
                </a:tc>
                <a:extLst>
                  <a:ext uri="{0D108BD9-81ED-4DB2-BD59-A6C34878D82A}">
                    <a16:rowId xmlns:a16="http://schemas.microsoft.com/office/drawing/2014/main" val="169760301"/>
                  </a:ext>
                </a:extLst>
              </a:tr>
              <a:tr h="842395">
                <a:tc>
                  <a:txBody>
                    <a:bodyPr/>
                    <a:lstStyle/>
                    <a:p>
                      <a:pPr algn="ctr"/>
                      <a:r>
                        <a:rPr lang="en-US" sz="1600" b="1">
                          <a:solidFill>
                            <a:schemeClr val="tx1">
                              <a:lumMod val="75000"/>
                            </a:schemeClr>
                          </a:solidFill>
                        </a:rPr>
                        <a:t>Sodium</a:t>
                      </a:r>
                      <a:r>
                        <a:rPr lang="en-US" sz="1600" b="1" baseline="0">
                          <a:solidFill>
                            <a:schemeClr val="tx1">
                              <a:lumMod val="75000"/>
                            </a:schemeClr>
                          </a:solidFill>
                        </a:rPr>
                        <a:t> (mg)</a:t>
                      </a:r>
                    </a:p>
                    <a:p>
                      <a:pPr algn="ctr"/>
                      <a:r>
                        <a:rPr lang="en-US" sz="1600" b="1" baseline="0">
                          <a:solidFill>
                            <a:schemeClr val="tx1">
                              <a:lumMod val="75000"/>
                            </a:schemeClr>
                          </a:solidFill>
                        </a:rPr>
                        <a:t>Target 1</a:t>
                      </a:r>
                      <a:endParaRPr lang="en-US" sz="1600" b="1">
                        <a:solidFill>
                          <a:schemeClr val="tx1">
                            <a:lumMod val="75000"/>
                          </a:schemeClr>
                        </a:solidFill>
                      </a:endParaRP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540</a:t>
                      </a: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600</a:t>
                      </a: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540</a:t>
                      </a: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640</a:t>
                      </a: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540</a:t>
                      </a:r>
                    </a:p>
                  </a:txBody>
                  <a:tcPr anchor="ctr">
                    <a:solidFill>
                      <a:schemeClr val="bg1"/>
                    </a:solidFill>
                  </a:tcPr>
                </a:tc>
                <a:extLst>
                  <a:ext uri="{0D108BD9-81ED-4DB2-BD59-A6C34878D82A}">
                    <a16:rowId xmlns:a16="http://schemas.microsoft.com/office/drawing/2014/main" val="800336480"/>
                  </a:ext>
                </a:extLst>
              </a:tr>
            </a:tbl>
          </a:graphicData>
        </a:graphic>
      </p:graphicFrame>
      <p:graphicFrame>
        <p:nvGraphicFramePr>
          <p:cNvPr id="13" name="Table 13">
            <a:extLst>
              <a:ext uri="{FF2B5EF4-FFF2-40B4-BE49-F238E27FC236}">
                <a16:creationId xmlns:a16="http://schemas.microsoft.com/office/drawing/2014/main" id="{E28275E8-DB77-7B31-0EDB-1E6A997E57FD}"/>
              </a:ext>
            </a:extLst>
          </p:cNvPr>
          <p:cNvGraphicFramePr>
            <a:graphicFrameLocks noGrp="1"/>
          </p:cNvGraphicFramePr>
          <p:nvPr>
            <p:extLst>
              <p:ext uri="{D42A27DB-BD31-4B8C-83A1-F6EECF244321}">
                <p14:modId xmlns:p14="http://schemas.microsoft.com/office/powerpoint/2010/main" val="1345436281"/>
              </p:ext>
            </p:extLst>
          </p:nvPr>
        </p:nvGraphicFramePr>
        <p:xfrm>
          <a:off x="6387610" y="2276924"/>
          <a:ext cx="5684915" cy="3597611"/>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1136983">
                  <a:extLst>
                    <a:ext uri="{9D8B030D-6E8A-4147-A177-3AD203B41FA5}">
                      <a16:colId xmlns:a16="http://schemas.microsoft.com/office/drawing/2014/main" val="4262309734"/>
                    </a:ext>
                  </a:extLst>
                </a:gridCol>
                <a:gridCol w="1136983">
                  <a:extLst>
                    <a:ext uri="{9D8B030D-6E8A-4147-A177-3AD203B41FA5}">
                      <a16:colId xmlns:a16="http://schemas.microsoft.com/office/drawing/2014/main" val="1907769773"/>
                    </a:ext>
                  </a:extLst>
                </a:gridCol>
                <a:gridCol w="1136983">
                  <a:extLst>
                    <a:ext uri="{9D8B030D-6E8A-4147-A177-3AD203B41FA5}">
                      <a16:colId xmlns:a16="http://schemas.microsoft.com/office/drawing/2014/main" val="2877120941"/>
                    </a:ext>
                  </a:extLst>
                </a:gridCol>
                <a:gridCol w="1136983">
                  <a:extLst>
                    <a:ext uri="{9D8B030D-6E8A-4147-A177-3AD203B41FA5}">
                      <a16:colId xmlns:a16="http://schemas.microsoft.com/office/drawing/2014/main" val="3671069559"/>
                    </a:ext>
                  </a:extLst>
                </a:gridCol>
                <a:gridCol w="1136983">
                  <a:extLst>
                    <a:ext uri="{9D8B030D-6E8A-4147-A177-3AD203B41FA5}">
                      <a16:colId xmlns:a16="http://schemas.microsoft.com/office/drawing/2014/main" val="1586173486"/>
                    </a:ext>
                  </a:extLst>
                </a:gridCol>
              </a:tblGrid>
              <a:tr h="838769">
                <a:tc>
                  <a:txBody>
                    <a:bodyPr/>
                    <a:lstStyle/>
                    <a:p>
                      <a:pPr algn="ctr"/>
                      <a:endParaRPr lang="en-US" sz="1600">
                        <a:solidFill>
                          <a:schemeClr val="tx1">
                            <a:lumMod val="75000"/>
                          </a:schemeClr>
                        </a:solidFill>
                      </a:endParaRPr>
                    </a:p>
                  </a:txBody>
                  <a:tcPr anchor="b">
                    <a:solidFill>
                      <a:srgbClr val="688A26"/>
                    </a:solidFill>
                  </a:tcPr>
                </a:tc>
                <a:tc>
                  <a:txBody>
                    <a:bodyPr/>
                    <a:lstStyle/>
                    <a:p>
                      <a:pPr algn="ctr"/>
                      <a:r>
                        <a:rPr lang="en-US" sz="2000">
                          <a:solidFill>
                            <a:schemeClr val="bg1"/>
                          </a:solidFill>
                        </a:rPr>
                        <a:t>K-5</a:t>
                      </a:r>
                    </a:p>
                  </a:txBody>
                  <a:tcPr anchor="b">
                    <a:solidFill>
                      <a:srgbClr val="688A26"/>
                    </a:solidFill>
                  </a:tcPr>
                </a:tc>
                <a:tc>
                  <a:txBody>
                    <a:bodyPr/>
                    <a:lstStyle/>
                    <a:p>
                      <a:pPr algn="ctr"/>
                      <a:r>
                        <a:rPr lang="en-US" sz="2000">
                          <a:solidFill>
                            <a:schemeClr val="bg1"/>
                          </a:solidFill>
                        </a:rPr>
                        <a:t>6-8</a:t>
                      </a:r>
                    </a:p>
                  </a:txBody>
                  <a:tcPr anchor="b">
                    <a:solidFill>
                      <a:srgbClr val="688A26"/>
                    </a:solidFill>
                  </a:tcPr>
                </a:tc>
                <a:tc>
                  <a:txBody>
                    <a:bodyPr/>
                    <a:lstStyle/>
                    <a:p>
                      <a:pPr algn="ctr"/>
                      <a:r>
                        <a:rPr lang="en-US" sz="2000">
                          <a:solidFill>
                            <a:schemeClr val="bg1"/>
                          </a:solidFill>
                        </a:rPr>
                        <a:t>K-8</a:t>
                      </a:r>
                    </a:p>
                  </a:txBody>
                  <a:tcPr anchor="b">
                    <a:solidFill>
                      <a:srgbClr val="688A26"/>
                    </a:solidFill>
                  </a:tcPr>
                </a:tc>
                <a:tc>
                  <a:txBody>
                    <a:bodyPr/>
                    <a:lstStyle/>
                    <a:p>
                      <a:pPr algn="ctr"/>
                      <a:r>
                        <a:rPr lang="en-US" sz="2000">
                          <a:solidFill>
                            <a:schemeClr val="bg1"/>
                          </a:solidFill>
                        </a:rPr>
                        <a:t>9-12</a:t>
                      </a:r>
                    </a:p>
                  </a:txBody>
                  <a:tcPr anchor="b">
                    <a:solidFill>
                      <a:srgbClr val="688A26"/>
                    </a:solidFill>
                  </a:tcPr>
                </a:tc>
                <a:extLst>
                  <a:ext uri="{0D108BD9-81ED-4DB2-BD59-A6C34878D82A}">
                    <a16:rowId xmlns:a16="http://schemas.microsoft.com/office/drawing/2014/main" val="3395919039"/>
                  </a:ext>
                </a:extLst>
              </a:tr>
              <a:tr h="8387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schemeClr>
                          </a:solidFill>
                        </a:rPr>
                        <a:t>Min-max</a:t>
                      </a:r>
                      <a:r>
                        <a:rPr lang="en-US" sz="1600" b="1" baseline="0">
                          <a:solidFill>
                            <a:schemeClr val="tx1">
                              <a:lumMod val="75000"/>
                            </a:schemeClr>
                          </a:solidFill>
                        </a:rPr>
                        <a:t> c</a:t>
                      </a:r>
                      <a:r>
                        <a:rPr lang="en-US" sz="1600" b="1">
                          <a:solidFill>
                            <a:schemeClr val="tx1">
                              <a:lumMod val="75000"/>
                            </a:schemeClr>
                          </a:solidFill>
                        </a:rPr>
                        <a:t>alories (kcal)</a:t>
                      </a:r>
                      <a:r>
                        <a:rPr kumimoji="0" lang="en-US" sz="1600" b="1" u="none" strike="noStrike" cap="none" normalizeH="0" baseline="30000">
                          <a:ln>
                            <a:noFill/>
                          </a:ln>
                          <a:solidFill>
                            <a:schemeClr val="tx1">
                              <a:lumMod val="75000"/>
                            </a:schemeClr>
                          </a:solidFill>
                          <a:effectLst/>
                        </a:rPr>
                        <a:t> </a:t>
                      </a:r>
                      <a:endParaRPr kumimoji="0" lang="en-US" sz="1600" b="1" u="none" strike="noStrike" cap="none" normalizeH="0" baseline="0">
                        <a:ln>
                          <a:noFill/>
                        </a:ln>
                        <a:solidFill>
                          <a:schemeClr val="tx1">
                            <a:lumMod val="75000"/>
                          </a:schemeClr>
                        </a:solidFill>
                        <a:effectLst/>
                      </a:endParaRPr>
                    </a:p>
                  </a:txBody>
                  <a:tcPr anchor="ctr">
                    <a:solidFill>
                      <a:schemeClr val="bg1"/>
                    </a:solidFill>
                  </a:tcPr>
                </a:tc>
                <a:tc>
                  <a:txBody>
                    <a:bodyPr/>
                    <a:lstStyle/>
                    <a:p>
                      <a:pPr algn="ctr"/>
                      <a:r>
                        <a:rPr lang="en-US" sz="1600">
                          <a:solidFill>
                            <a:schemeClr val="tx1">
                              <a:lumMod val="75000"/>
                            </a:schemeClr>
                          </a:solidFill>
                        </a:rPr>
                        <a:t>(550-650)</a:t>
                      </a:r>
                    </a:p>
                  </a:txBody>
                  <a:tcPr anchor="ctr">
                    <a:solidFill>
                      <a:schemeClr val="bg1"/>
                    </a:solidFill>
                  </a:tcPr>
                </a:tc>
                <a:tc>
                  <a:txBody>
                    <a:bodyPr/>
                    <a:lstStyle/>
                    <a:p>
                      <a:pPr algn="ctr"/>
                      <a:r>
                        <a:rPr lang="en-US" sz="1600">
                          <a:solidFill>
                            <a:schemeClr val="tx1">
                              <a:lumMod val="75000"/>
                            </a:schemeClr>
                          </a:solidFill>
                        </a:rPr>
                        <a:t>(600-700)</a:t>
                      </a:r>
                    </a:p>
                  </a:txBody>
                  <a:tcPr anchor="ctr">
                    <a:solidFill>
                      <a:schemeClr val="bg1"/>
                    </a:solidFill>
                  </a:tcPr>
                </a:tc>
                <a:tc>
                  <a:txBody>
                    <a:bodyPr/>
                    <a:lstStyle/>
                    <a:p>
                      <a:pPr algn="ctr"/>
                      <a:r>
                        <a:rPr lang="en-US" sz="1600">
                          <a:solidFill>
                            <a:schemeClr val="tx1">
                              <a:lumMod val="75000"/>
                            </a:schemeClr>
                          </a:solidFill>
                        </a:rPr>
                        <a:t>(600-650)</a:t>
                      </a:r>
                    </a:p>
                  </a:txBody>
                  <a:tcPr anchor="ctr">
                    <a:solidFill>
                      <a:schemeClr val="bg1"/>
                    </a:solidFill>
                  </a:tcPr>
                </a:tc>
                <a:tc>
                  <a:txBody>
                    <a:bodyPr/>
                    <a:lstStyle/>
                    <a:p>
                      <a:pPr algn="ctr"/>
                      <a:r>
                        <a:rPr lang="en-US" sz="1600">
                          <a:solidFill>
                            <a:schemeClr val="tx1">
                              <a:lumMod val="75000"/>
                            </a:schemeClr>
                          </a:solidFill>
                        </a:rPr>
                        <a:t>(750-850)</a:t>
                      </a:r>
                    </a:p>
                  </a:txBody>
                  <a:tcPr anchor="ctr">
                    <a:solidFill>
                      <a:schemeClr val="bg1"/>
                    </a:solidFill>
                  </a:tcPr>
                </a:tc>
                <a:extLst>
                  <a:ext uri="{0D108BD9-81ED-4DB2-BD59-A6C34878D82A}">
                    <a16:rowId xmlns:a16="http://schemas.microsoft.com/office/drawing/2014/main" val="396556085"/>
                  </a:ext>
                </a:extLst>
              </a:tr>
              <a:tr h="10813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schemeClr>
                          </a:solidFill>
                        </a:rPr>
                        <a:t>Saturated</a:t>
                      </a:r>
                      <a:r>
                        <a:rPr lang="en-US" sz="1600" b="1" baseline="0">
                          <a:solidFill>
                            <a:schemeClr val="tx1">
                              <a:lumMod val="75000"/>
                            </a:schemeClr>
                          </a:solidFill>
                        </a:rPr>
                        <a:t> fat (% of total calories)</a:t>
                      </a:r>
                      <a:endParaRPr lang="en-US" sz="1600" b="1">
                        <a:solidFill>
                          <a:schemeClr val="tx1">
                            <a:lumMod val="75000"/>
                          </a:schemeClr>
                        </a:solidFill>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 &lt; 10</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&lt; 10</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&lt; 10</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5000"/>
                            </a:schemeClr>
                          </a:solidFill>
                        </a:rPr>
                        <a:t>&lt; 10</a:t>
                      </a:r>
                    </a:p>
                  </a:txBody>
                  <a:tcPr anchor="ctr">
                    <a:solidFill>
                      <a:schemeClr val="bg1"/>
                    </a:solidFill>
                  </a:tcPr>
                </a:tc>
                <a:extLst>
                  <a:ext uri="{0D108BD9-81ED-4DB2-BD59-A6C34878D82A}">
                    <a16:rowId xmlns:a16="http://schemas.microsoft.com/office/drawing/2014/main" val="1508633184"/>
                  </a:ext>
                </a:extLst>
              </a:tr>
              <a:tr h="838769">
                <a:tc>
                  <a:txBody>
                    <a:bodyPr/>
                    <a:lstStyle/>
                    <a:p>
                      <a:pPr algn="ctr"/>
                      <a:r>
                        <a:rPr lang="en-US" sz="1600" b="1">
                          <a:solidFill>
                            <a:schemeClr val="tx1">
                              <a:lumMod val="75000"/>
                            </a:schemeClr>
                          </a:solidFill>
                        </a:rPr>
                        <a:t>Sodium</a:t>
                      </a:r>
                      <a:r>
                        <a:rPr lang="en-US" sz="1600" b="1" baseline="0">
                          <a:solidFill>
                            <a:schemeClr val="tx1">
                              <a:lumMod val="75000"/>
                            </a:schemeClr>
                          </a:solidFill>
                        </a:rPr>
                        <a:t> (mg)</a:t>
                      </a:r>
                    </a:p>
                    <a:p>
                      <a:pPr algn="ctr"/>
                      <a:r>
                        <a:rPr lang="en-US" sz="1600" b="1" baseline="0">
                          <a:solidFill>
                            <a:schemeClr val="tx1">
                              <a:lumMod val="75000"/>
                            </a:schemeClr>
                          </a:solidFill>
                        </a:rPr>
                        <a:t>Target 1</a:t>
                      </a:r>
                      <a:endParaRPr lang="en-US" sz="1600" b="1">
                        <a:solidFill>
                          <a:schemeClr val="tx1">
                            <a:lumMod val="75000"/>
                          </a:schemeClr>
                        </a:solidFill>
                      </a:endParaRP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1110</a:t>
                      </a: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1225</a:t>
                      </a: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1110</a:t>
                      </a:r>
                    </a:p>
                  </a:txBody>
                  <a:tcPr anchor="ctr">
                    <a:solidFill>
                      <a:schemeClr val="bg1"/>
                    </a:solidFill>
                  </a:tcPr>
                </a:tc>
                <a:tc>
                  <a:txBody>
                    <a:bodyPr/>
                    <a:lstStyle/>
                    <a:p>
                      <a:pPr algn="ctr"/>
                      <a:r>
                        <a:rPr lang="en-US" sz="1600" b="1">
                          <a:solidFill>
                            <a:schemeClr val="tx1">
                              <a:lumMod val="75000"/>
                            </a:schemeClr>
                          </a:solidFill>
                        </a:rPr>
                        <a:t>≤</a:t>
                      </a:r>
                      <a:r>
                        <a:rPr lang="en-US" sz="1600">
                          <a:solidFill>
                            <a:schemeClr val="tx1">
                              <a:lumMod val="75000"/>
                            </a:schemeClr>
                          </a:solidFill>
                        </a:rPr>
                        <a:t>1280</a:t>
                      </a:r>
                    </a:p>
                  </a:txBody>
                  <a:tcPr anchor="ctr">
                    <a:solidFill>
                      <a:schemeClr val="bg1"/>
                    </a:solidFill>
                  </a:tcPr>
                </a:tc>
                <a:extLst>
                  <a:ext uri="{0D108BD9-81ED-4DB2-BD59-A6C34878D82A}">
                    <a16:rowId xmlns:a16="http://schemas.microsoft.com/office/drawing/2014/main" val="3345173993"/>
                  </a:ext>
                </a:extLst>
              </a:tr>
            </a:tbl>
          </a:graphicData>
        </a:graphic>
      </p:graphicFrame>
      <p:sp>
        <p:nvSpPr>
          <p:cNvPr id="10" name="TextBox 9">
            <a:extLst>
              <a:ext uri="{FF2B5EF4-FFF2-40B4-BE49-F238E27FC236}">
                <a16:creationId xmlns:a16="http://schemas.microsoft.com/office/drawing/2014/main" id="{C58C39D7-143A-0F52-30DA-F7C7647D7D3D}"/>
              </a:ext>
            </a:extLst>
          </p:cNvPr>
          <p:cNvSpPr txBox="1"/>
          <p:nvPr/>
        </p:nvSpPr>
        <p:spPr>
          <a:xfrm>
            <a:off x="9230067" y="1755725"/>
            <a:ext cx="3074692" cy="738664"/>
          </a:xfrm>
          <a:prstGeom prst="rect">
            <a:avLst/>
          </a:prstGeom>
          <a:solidFill>
            <a:schemeClr val="tx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400" b="1" baseline="0">
                <a:solidFill>
                  <a:schemeClr val="bg1"/>
                </a:solidFill>
              </a:rPr>
              <a:t>NSLP </a:t>
            </a:r>
            <a:r>
              <a:rPr lang="en-US" sz="2400" b="1">
                <a:solidFill>
                  <a:schemeClr val="bg1"/>
                </a:solidFill>
              </a:rPr>
              <a:t>Meal</a:t>
            </a:r>
            <a:r>
              <a:rPr lang="en-US" sz="2400" b="1" baseline="0">
                <a:solidFill>
                  <a:schemeClr val="bg1"/>
                </a:solidFill>
              </a:rPr>
              <a:t> Pattern</a:t>
            </a:r>
          </a:p>
          <a:p>
            <a:pPr algn="ctr"/>
            <a:endParaRPr lang="en-US" sz="1800">
              <a:solidFill>
                <a:schemeClr val="bg1"/>
              </a:solidFill>
            </a:endParaRPr>
          </a:p>
        </p:txBody>
      </p:sp>
      <p:sp>
        <p:nvSpPr>
          <p:cNvPr id="9" name="TextBox 8">
            <a:extLst>
              <a:ext uri="{FF2B5EF4-FFF2-40B4-BE49-F238E27FC236}">
                <a16:creationId xmlns:a16="http://schemas.microsoft.com/office/drawing/2014/main" id="{9EB0FCF9-F47E-1C6D-9ED5-5AD768381560}"/>
              </a:ext>
            </a:extLst>
          </p:cNvPr>
          <p:cNvSpPr txBox="1"/>
          <p:nvPr/>
        </p:nvSpPr>
        <p:spPr>
          <a:xfrm>
            <a:off x="-626696" y="1782286"/>
            <a:ext cx="3422520" cy="738664"/>
          </a:xfrm>
          <a:prstGeom prst="rect">
            <a:avLst/>
          </a:prstGeom>
          <a:solidFill>
            <a:schemeClr val="tx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t">
            <a:spAutoFit/>
          </a:bodyPr>
          <a:lstStyle/>
          <a:p>
            <a:pPr algn="r"/>
            <a:r>
              <a:rPr lang="en-US" sz="2400" b="1" baseline="0">
                <a:solidFill>
                  <a:schemeClr val="bg1"/>
                </a:solidFill>
              </a:rPr>
              <a:t>SBP </a:t>
            </a:r>
            <a:r>
              <a:rPr lang="en-US" sz="2400" b="1">
                <a:solidFill>
                  <a:schemeClr val="bg1"/>
                </a:solidFill>
              </a:rPr>
              <a:t>Meal</a:t>
            </a:r>
            <a:r>
              <a:rPr lang="en-US" sz="2400" b="1" baseline="0">
                <a:solidFill>
                  <a:schemeClr val="bg1"/>
                </a:solidFill>
              </a:rPr>
              <a:t> Pattern</a:t>
            </a:r>
          </a:p>
          <a:p>
            <a:pPr algn="ctr"/>
            <a:endParaRPr lang="en-US" sz="1800">
              <a:solidFill>
                <a:schemeClr val="bg1"/>
              </a:solidFill>
            </a:endParaRPr>
          </a:p>
        </p:txBody>
      </p:sp>
    </p:spTree>
    <p:extLst>
      <p:ext uri="{BB962C8B-B14F-4D97-AF65-F5344CB8AC3E}">
        <p14:creationId xmlns:p14="http://schemas.microsoft.com/office/powerpoint/2010/main" val="1912863814"/>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847" y="10642"/>
            <a:ext cx="12414738" cy="1434415"/>
          </a:xfrm>
        </p:spPr>
        <p:txBody>
          <a:bodyPr vert="horz" lIns="91440" tIns="45720" rIns="91440" bIns="45720" rtlCol="0" anchor="b">
            <a:noAutofit/>
          </a:bodyPr>
          <a:lstStyle/>
          <a:p>
            <a:r>
              <a:rPr lang="en-US" sz="5400" b="1"/>
              <a:t>Breakfast Optional Substitutions &amp; Updates</a:t>
            </a:r>
          </a:p>
        </p:txBody>
      </p:sp>
      <p:sp>
        <p:nvSpPr>
          <p:cNvPr id="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D2DACC-48DA-499B-B8FA-9A31A0985E84}"/>
              </a:ext>
            </a:extLst>
          </p:cNvPr>
          <p:cNvSpPr/>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defRPr/>
            </a:pPr>
            <a:endParaRPr lang="en-US" sz="2000" b="1" u="sng"/>
          </a:p>
          <a:p>
            <a:pPr indent="-228600">
              <a:lnSpc>
                <a:spcPct val="90000"/>
              </a:lnSpc>
              <a:spcAft>
                <a:spcPts val="600"/>
              </a:spcAft>
              <a:buFont typeface="Arial" panose="020B0604020202020204" pitchFamily="34" charset="0"/>
              <a:buChar char="•"/>
              <a:defRPr/>
            </a:pPr>
            <a:r>
              <a:rPr lang="en-US" sz="2000" b="1" u="sng"/>
              <a:t>Meat/Meat Alternate</a:t>
            </a:r>
          </a:p>
          <a:p>
            <a:pPr marL="342900" indent="-228600">
              <a:lnSpc>
                <a:spcPct val="90000"/>
              </a:lnSpc>
              <a:spcAft>
                <a:spcPts val="600"/>
              </a:spcAft>
              <a:buFont typeface="Arial" panose="020B0604020202020204" pitchFamily="34" charset="0"/>
              <a:buChar char="•"/>
              <a:defRPr/>
            </a:pPr>
            <a:r>
              <a:rPr lang="en-US" sz="2000"/>
              <a:t>Schools may substitute 1 oz. eq. M/MA in place of 1 oz. grain without having to offer the grain first </a:t>
            </a:r>
          </a:p>
          <a:p>
            <a:pPr marL="342900" indent="-228600">
              <a:lnSpc>
                <a:spcPct val="90000"/>
              </a:lnSpc>
              <a:spcAft>
                <a:spcPts val="600"/>
              </a:spcAft>
              <a:buFont typeface="Arial" panose="020B0604020202020204" pitchFamily="34" charset="0"/>
              <a:buChar char="•"/>
              <a:defRPr/>
            </a:pPr>
            <a:r>
              <a:rPr lang="en-US" sz="2000"/>
              <a:t>M/MA component is not required</a:t>
            </a:r>
          </a:p>
          <a:p>
            <a:pPr indent="-228600">
              <a:lnSpc>
                <a:spcPct val="90000"/>
              </a:lnSpc>
              <a:spcAft>
                <a:spcPts val="600"/>
              </a:spcAft>
              <a:buFont typeface="Arial" panose="020B0604020202020204" pitchFamily="34" charset="0"/>
              <a:buChar char="•"/>
              <a:defRPr/>
            </a:pPr>
            <a:endParaRPr lang="en-US" sz="2000"/>
          </a:p>
          <a:p>
            <a:pPr indent="-228600">
              <a:lnSpc>
                <a:spcPct val="90000"/>
              </a:lnSpc>
              <a:spcAft>
                <a:spcPts val="600"/>
              </a:spcAft>
              <a:buFont typeface="Arial" panose="020B0604020202020204" pitchFamily="34" charset="0"/>
              <a:buChar char="•"/>
              <a:defRPr/>
            </a:pPr>
            <a:r>
              <a:rPr lang="en-US" sz="2000" b="1" u="sng"/>
              <a:t>Substituting Vegetables for Fruits</a:t>
            </a:r>
          </a:p>
          <a:p>
            <a:pPr marL="342900" indent="-228600">
              <a:lnSpc>
                <a:spcPct val="90000"/>
              </a:lnSpc>
              <a:spcAft>
                <a:spcPts val="600"/>
              </a:spcAft>
              <a:buFont typeface="Arial" panose="020B0604020202020204" pitchFamily="34" charset="0"/>
              <a:buChar char="•"/>
              <a:defRPr/>
            </a:pPr>
            <a:r>
              <a:rPr lang="en-US" sz="2000"/>
              <a:t>Allows vegetables to be substituted for the fruit component</a:t>
            </a:r>
          </a:p>
          <a:p>
            <a:pPr marL="342900" indent="-228600">
              <a:lnSpc>
                <a:spcPct val="90000"/>
              </a:lnSpc>
              <a:spcAft>
                <a:spcPts val="600"/>
              </a:spcAft>
              <a:buFont typeface="Arial" panose="020B0604020202020204" pitchFamily="34" charset="0"/>
              <a:buChar char="•"/>
              <a:defRPr/>
            </a:pPr>
            <a:r>
              <a:rPr lang="en-US" sz="2000"/>
              <a:t>Vegetable component is not required </a:t>
            </a:r>
          </a:p>
          <a:p>
            <a:pPr marL="342900" indent="-228600">
              <a:lnSpc>
                <a:spcPct val="90000"/>
              </a:lnSpc>
              <a:spcAft>
                <a:spcPts val="600"/>
              </a:spcAft>
              <a:buFont typeface="Arial" panose="020B0604020202020204" pitchFamily="34" charset="0"/>
              <a:buChar char="•"/>
              <a:defRPr/>
            </a:pPr>
            <a:r>
              <a:rPr lang="en-US" sz="2000"/>
              <a:t>Beans/Peas (Legumes) subgroup has changed to Beans, Peas, Lentils </a:t>
            </a:r>
          </a:p>
        </p:txBody>
      </p:sp>
      <p:pic>
        <p:nvPicPr>
          <p:cNvPr id="8" name="Picture 7" descr="A sign on a blue rail&#10;&#10;Description automatically generated">
            <a:extLst>
              <a:ext uri="{FF2B5EF4-FFF2-40B4-BE49-F238E27FC236}">
                <a16:creationId xmlns:a16="http://schemas.microsoft.com/office/drawing/2014/main" id="{38AF17A2-6672-BBE2-ACA2-B1255AE41FD8}"/>
              </a:ext>
            </a:extLst>
          </p:cNvPr>
          <p:cNvPicPr>
            <a:picLocks noChangeAspect="1"/>
          </p:cNvPicPr>
          <p:nvPr/>
        </p:nvPicPr>
        <p:blipFill>
          <a:blip r:embed="rId3">
            <a:extLst>
              <a:ext uri="{28A0092B-C50C-407E-A947-70E740481C1C}">
                <a14:useLocalDpi xmlns:a14="http://schemas.microsoft.com/office/drawing/2010/main" val="0"/>
              </a:ext>
            </a:extLst>
          </a:blip>
          <a:srcRect r="22042" b="1"/>
          <a:stretch/>
        </p:blipFill>
        <p:spPr>
          <a:xfrm rot="5400000">
            <a:off x="7597934" y="2171700"/>
            <a:ext cx="4096512" cy="3941064"/>
          </a:xfrm>
          <a:prstGeom prst="rect">
            <a:avLst/>
          </a:prstGeom>
        </p:spPr>
      </p:pic>
      <p:sp>
        <p:nvSpPr>
          <p:cNvPr id="6" name="TextBox 5">
            <a:extLst>
              <a:ext uri="{FF2B5EF4-FFF2-40B4-BE49-F238E27FC236}">
                <a16:creationId xmlns:a16="http://schemas.microsoft.com/office/drawing/2014/main" id="{0D2B0D35-6550-0C13-A5BE-9D7FC201BD10}"/>
              </a:ext>
            </a:extLst>
          </p:cNvPr>
          <p:cNvSpPr txBox="1"/>
          <p:nvPr/>
        </p:nvSpPr>
        <p:spPr>
          <a:xfrm>
            <a:off x="10638690" y="6440733"/>
            <a:ext cx="1688123" cy="338554"/>
          </a:xfrm>
          <a:prstGeom prst="rect">
            <a:avLst/>
          </a:prstGeom>
          <a:noFill/>
        </p:spPr>
        <p:txBody>
          <a:bodyPr wrap="square" rtlCol="0">
            <a:spAutoFit/>
          </a:bodyPr>
          <a:lstStyle/>
          <a:p>
            <a:pPr>
              <a:spcAft>
                <a:spcPts val="600"/>
              </a:spcAft>
            </a:pPr>
            <a:r>
              <a:rPr lang="en-US" sz="1600">
                <a:solidFill>
                  <a:schemeClr val="bg1"/>
                </a:solidFill>
              </a:rPr>
              <a:t>Hartford CSD</a:t>
            </a:r>
          </a:p>
        </p:txBody>
      </p:sp>
      <p:sp>
        <p:nvSpPr>
          <p:cNvPr id="9" name="TextBox 8">
            <a:extLst>
              <a:ext uri="{FF2B5EF4-FFF2-40B4-BE49-F238E27FC236}">
                <a16:creationId xmlns:a16="http://schemas.microsoft.com/office/drawing/2014/main" id="{33686702-198B-3EFA-CE4F-5CEBEE9105C1}"/>
              </a:ext>
            </a:extLst>
          </p:cNvPr>
          <p:cNvSpPr txBox="1"/>
          <p:nvPr/>
        </p:nvSpPr>
        <p:spPr>
          <a:xfrm>
            <a:off x="9171782" y="6238909"/>
            <a:ext cx="2145324" cy="246221"/>
          </a:xfrm>
          <a:prstGeom prst="rect">
            <a:avLst/>
          </a:prstGeom>
          <a:noFill/>
        </p:spPr>
        <p:txBody>
          <a:bodyPr wrap="square" rtlCol="0">
            <a:spAutoFit/>
          </a:bodyPr>
          <a:lstStyle/>
          <a:p>
            <a:r>
              <a:rPr lang="en-US" sz="1000">
                <a:highlight>
                  <a:srgbClr val="C0C0C0"/>
                </a:highlight>
              </a:rPr>
              <a:t>Schoharie CSD</a:t>
            </a:r>
          </a:p>
        </p:txBody>
      </p:sp>
    </p:spTree>
    <p:extLst>
      <p:ext uri="{BB962C8B-B14F-4D97-AF65-F5344CB8AC3E}">
        <p14:creationId xmlns:p14="http://schemas.microsoft.com/office/powerpoint/2010/main" val="398857850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tray of apples&#10;&#10;Description automatically generated">
            <a:extLst>
              <a:ext uri="{FF2B5EF4-FFF2-40B4-BE49-F238E27FC236}">
                <a16:creationId xmlns:a16="http://schemas.microsoft.com/office/drawing/2014/main" id="{215C3249-E44B-BCE2-7F83-9FB32D11B047}"/>
              </a:ext>
            </a:extLst>
          </p:cNvPr>
          <p:cNvPicPr>
            <a:picLocks noChangeAspect="1"/>
          </p:cNvPicPr>
          <p:nvPr/>
        </p:nvPicPr>
        <p:blipFill>
          <a:blip r:embed="rId3">
            <a:extLst>
              <a:ext uri="{28A0092B-C50C-407E-A947-70E740481C1C}">
                <a14:useLocalDpi xmlns:a14="http://schemas.microsoft.com/office/drawing/2010/main" val="0"/>
              </a:ext>
            </a:extLst>
          </a:blip>
          <a:srcRect l="16840" r="29968"/>
          <a:stretch/>
        </p:blipFill>
        <p:spPr>
          <a:xfrm rot="5400000">
            <a:off x="3928177" y="-1405821"/>
            <a:ext cx="6858000" cy="9669642"/>
          </a:xfrm>
          <a:prstGeom prst="rect">
            <a:avLst/>
          </a:prstGeom>
        </p:spPr>
      </p:pic>
      <p:sp>
        <p:nvSpPr>
          <p:cNvPr id="61" name="Rectangle 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D28BDAA4-572E-9D96-DA15-78C3A6F5C5CE}"/>
              </a:ext>
            </a:extLst>
          </p:cNvPr>
          <p:cNvSpPr>
            <a:spLocks noGrp="1"/>
          </p:cNvSpPr>
          <p:nvPr>
            <p:ph type="title"/>
          </p:nvPr>
        </p:nvSpPr>
        <p:spPr>
          <a:xfrm>
            <a:off x="126023" y="198071"/>
            <a:ext cx="4322885" cy="1899912"/>
          </a:xfrm>
        </p:spPr>
        <p:txBody>
          <a:bodyPr vert="horz" lIns="91440" tIns="45720" rIns="91440" bIns="45720" rtlCol="0">
            <a:noAutofit/>
          </a:bodyPr>
          <a:lstStyle/>
          <a:p>
            <a:pPr>
              <a:defRPr/>
            </a:pPr>
            <a:r>
              <a:rPr lang="en-US" sz="5400" b="1"/>
              <a:t>Breakfast</a:t>
            </a:r>
            <a:br>
              <a:rPr lang="en-US" sz="5400" b="1"/>
            </a:br>
            <a:r>
              <a:rPr lang="en-US" sz="5400" b="1"/>
              <a:t>Requirements</a:t>
            </a:r>
          </a:p>
        </p:txBody>
      </p:sp>
      <p:sp>
        <p:nvSpPr>
          <p:cNvPr id="5" name="Content Placeholder 4">
            <a:extLst>
              <a:ext uri="{FF2B5EF4-FFF2-40B4-BE49-F238E27FC236}">
                <a16:creationId xmlns:a16="http://schemas.microsoft.com/office/drawing/2014/main" id="{359909AF-E8F8-90FA-D42D-327DE6DC5596}"/>
              </a:ext>
            </a:extLst>
          </p:cNvPr>
          <p:cNvSpPr txBox="1">
            <a:spLocks noGrp="1"/>
          </p:cNvSpPr>
          <p:nvPr>
            <p:ph idx="1"/>
          </p:nvPr>
        </p:nvSpPr>
        <p:spPr>
          <a:xfrm>
            <a:off x="838200" y="2434201"/>
            <a:ext cx="3822189" cy="3742762"/>
          </a:xfrm>
          <a:prstGeom prst="rect">
            <a:avLst/>
          </a:prstGeom>
        </p:spPr>
        <p:txBody>
          <a:bodyPr>
            <a:normAutofit/>
          </a:bodyPr>
          <a:lstStyle/>
          <a:p>
            <a:pPr marL="0" indent="0" algn="ctr">
              <a:buNone/>
            </a:pPr>
            <a:r>
              <a:rPr lang="en-US" sz="2000" u="sng"/>
              <a:t>3 Components:</a:t>
            </a:r>
          </a:p>
          <a:p>
            <a:pPr marL="0" indent="0" algn="ctr">
              <a:buNone/>
            </a:pPr>
            <a:endParaRPr lang="en-US" sz="2000" u="sng"/>
          </a:p>
          <a:p>
            <a:pPr marL="457200" indent="-457200">
              <a:buFont typeface="+mj-lt"/>
              <a:buAutoNum type="arabicPeriod"/>
            </a:pPr>
            <a:r>
              <a:rPr lang="en-US" sz="2000"/>
              <a:t>Grains/Meat &amp; Meat Alternate</a:t>
            </a:r>
          </a:p>
          <a:p>
            <a:pPr marL="457200" indent="-457200">
              <a:buFont typeface="+mj-lt"/>
              <a:buAutoNum type="arabicPeriod"/>
            </a:pPr>
            <a:r>
              <a:rPr lang="en-US" sz="2000"/>
              <a:t>Fruits/Vegetables</a:t>
            </a:r>
          </a:p>
          <a:p>
            <a:pPr marL="457200" indent="-457200">
              <a:buFont typeface="+mj-lt"/>
              <a:buAutoNum type="arabicPeriod"/>
            </a:pPr>
            <a:r>
              <a:rPr lang="en-US" sz="2000"/>
              <a:t>Fluid Milk</a:t>
            </a:r>
          </a:p>
          <a:p>
            <a:pPr marL="514350" indent="-514350">
              <a:buAutoNum type="arabicPeriod"/>
            </a:pPr>
            <a:endParaRPr lang="en-US" sz="2000"/>
          </a:p>
          <a:p>
            <a:pPr marL="0" indent="0">
              <a:buNone/>
            </a:pPr>
            <a:r>
              <a:rPr lang="en-US" sz="2000" i="1"/>
              <a:t>Daily &amp; Weekly minimum required portion sizes per age/grade group</a:t>
            </a:r>
          </a:p>
          <a:p>
            <a:pPr marL="0" indent="0">
              <a:buNone/>
            </a:pPr>
            <a:endParaRPr lang="en-US" sz="2000"/>
          </a:p>
          <a:p>
            <a:pPr marL="0" indent="0">
              <a:buNone/>
            </a:pPr>
            <a:endParaRPr lang="en-US" sz="2000" u="sng"/>
          </a:p>
        </p:txBody>
      </p:sp>
      <p:sp>
        <p:nvSpPr>
          <p:cNvPr id="7" name="Flowchart: Off-page Connector 11">
            <a:extLst>
              <a:ext uri="{FF2B5EF4-FFF2-40B4-BE49-F238E27FC236}">
                <a16:creationId xmlns:a16="http://schemas.microsoft.com/office/drawing/2014/main" id="{83E0B6E9-0B19-26BA-B177-A5C4F07322AB}"/>
              </a:ext>
            </a:extLst>
          </p:cNvPr>
          <p:cNvSpPr/>
          <p:nvPr/>
        </p:nvSpPr>
        <p:spPr>
          <a:xfrm rot="5400000">
            <a:off x="9754430" y="4550728"/>
            <a:ext cx="310278" cy="38908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55996F-9F89-DBDD-7635-CB28A12AEB1B}"/>
              </a:ext>
            </a:extLst>
          </p:cNvPr>
          <p:cNvSpPr txBox="1"/>
          <p:nvPr/>
        </p:nvSpPr>
        <p:spPr>
          <a:xfrm>
            <a:off x="9444123" y="6369181"/>
            <a:ext cx="3079102" cy="246221"/>
          </a:xfrm>
          <a:prstGeom prst="rect">
            <a:avLst/>
          </a:prstGeom>
          <a:noFill/>
        </p:spPr>
        <p:txBody>
          <a:bodyPr wrap="square" rtlCol="0">
            <a:spAutoFit/>
          </a:bodyPr>
          <a:lstStyle/>
          <a:p>
            <a:r>
              <a:rPr lang="en-US" sz="1000"/>
              <a:t>Hartford CSD</a:t>
            </a:r>
          </a:p>
        </p:txBody>
      </p:sp>
    </p:spTree>
    <p:extLst>
      <p:ext uri="{BB962C8B-B14F-4D97-AF65-F5344CB8AC3E}">
        <p14:creationId xmlns:p14="http://schemas.microsoft.com/office/powerpoint/2010/main" val="40301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7F3278-EFC1-875F-A7A7-F4A15E29BFA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CD30201F-8C33-C821-B693-71F0EB01BC8E}"/>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C3AEE2-DD99-E1EF-3B65-F4630B037070}"/>
              </a:ext>
            </a:extLst>
          </p:cNvPr>
          <p:cNvPicPr>
            <a:picLocks noChangeAspect="1"/>
          </p:cNvPicPr>
          <p:nvPr/>
        </p:nvPicPr>
        <p:blipFill>
          <a:blip r:embed="rId4"/>
          <a:stretch>
            <a:fillRect/>
          </a:stretch>
        </p:blipFill>
        <p:spPr>
          <a:xfrm>
            <a:off x="9524703" y="2472391"/>
            <a:ext cx="2347163" cy="377985"/>
          </a:xfrm>
          <a:prstGeom prst="rect">
            <a:avLst/>
          </a:prstGeom>
        </p:spPr>
      </p:pic>
      <p:sp>
        <p:nvSpPr>
          <p:cNvPr id="5" name="TextBox 4">
            <a:extLst>
              <a:ext uri="{FF2B5EF4-FFF2-40B4-BE49-F238E27FC236}">
                <a16:creationId xmlns:a16="http://schemas.microsoft.com/office/drawing/2014/main" id="{FC08FD74-2851-2357-A70F-0FF54EAA8B50}"/>
              </a:ext>
            </a:extLst>
          </p:cNvPr>
          <p:cNvSpPr txBox="1"/>
          <p:nvPr/>
        </p:nvSpPr>
        <p:spPr>
          <a:xfrm>
            <a:off x="9633055" y="2538272"/>
            <a:ext cx="2130458" cy="2462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1000">
                <a:solidFill>
                  <a:srgbClr val="172C51"/>
                </a:solidFill>
              </a:rPr>
              <a:t>East Hilton CSD</a:t>
            </a:r>
          </a:p>
        </p:txBody>
      </p:sp>
    </p:spTree>
    <p:extLst>
      <p:ext uri="{BB962C8B-B14F-4D97-AF65-F5344CB8AC3E}">
        <p14:creationId xmlns:p14="http://schemas.microsoft.com/office/powerpoint/2010/main" val="422164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1363-3716-8812-B418-7C493FCFFDBD}"/>
              </a:ext>
            </a:extLst>
          </p:cNvPr>
          <p:cNvSpPr>
            <a:spLocks noGrp="1"/>
          </p:cNvSpPr>
          <p:nvPr>
            <p:ph type="title"/>
          </p:nvPr>
        </p:nvSpPr>
        <p:spPr/>
        <p:txBody>
          <a:bodyPr>
            <a:normAutofit/>
          </a:bodyPr>
          <a:lstStyle/>
          <a:p>
            <a:r>
              <a:rPr lang="en-US" sz="5400" b="1"/>
              <a:t>Fruit Component-Juice</a:t>
            </a:r>
          </a:p>
        </p:txBody>
      </p:sp>
      <p:graphicFrame>
        <p:nvGraphicFramePr>
          <p:cNvPr id="4" name="Content Placeholder 3">
            <a:extLst>
              <a:ext uri="{FF2B5EF4-FFF2-40B4-BE49-F238E27FC236}">
                <a16:creationId xmlns:a16="http://schemas.microsoft.com/office/drawing/2014/main" id="{CB5CEBFA-8666-A941-FFF9-3D7CAF5DD5EF}"/>
              </a:ext>
            </a:extLst>
          </p:cNvPr>
          <p:cNvGraphicFramePr>
            <a:graphicFrameLocks noGrp="1"/>
          </p:cNvGraphicFramePr>
          <p:nvPr>
            <p:ph idx="1"/>
            <p:extLst>
              <p:ext uri="{D42A27DB-BD31-4B8C-83A1-F6EECF244321}">
                <p14:modId xmlns:p14="http://schemas.microsoft.com/office/powerpoint/2010/main" val="1368154306"/>
              </p:ext>
            </p:extLst>
          </p:nvPr>
        </p:nvGraphicFramePr>
        <p:xfrm>
          <a:off x="838200" y="1825623"/>
          <a:ext cx="10515600" cy="3537868"/>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131615797"/>
                    </a:ext>
                  </a:extLst>
                </a:gridCol>
                <a:gridCol w="1752600">
                  <a:extLst>
                    <a:ext uri="{9D8B030D-6E8A-4147-A177-3AD203B41FA5}">
                      <a16:colId xmlns:a16="http://schemas.microsoft.com/office/drawing/2014/main" val="2404376224"/>
                    </a:ext>
                  </a:extLst>
                </a:gridCol>
                <a:gridCol w="1752600">
                  <a:extLst>
                    <a:ext uri="{9D8B030D-6E8A-4147-A177-3AD203B41FA5}">
                      <a16:colId xmlns:a16="http://schemas.microsoft.com/office/drawing/2014/main" val="3940948259"/>
                    </a:ext>
                  </a:extLst>
                </a:gridCol>
                <a:gridCol w="1752600">
                  <a:extLst>
                    <a:ext uri="{9D8B030D-6E8A-4147-A177-3AD203B41FA5}">
                      <a16:colId xmlns:a16="http://schemas.microsoft.com/office/drawing/2014/main" val="967740330"/>
                    </a:ext>
                  </a:extLst>
                </a:gridCol>
                <a:gridCol w="1752600">
                  <a:extLst>
                    <a:ext uri="{9D8B030D-6E8A-4147-A177-3AD203B41FA5}">
                      <a16:colId xmlns:a16="http://schemas.microsoft.com/office/drawing/2014/main" val="697429519"/>
                    </a:ext>
                  </a:extLst>
                </a:gridCol>
                <a:gridCol w="1752600">
                  <a:extLst>
                    <a:ext uri="{9D8B030D-6E8A-4147-A177-3AD203B41FA5}">
                      <a16:colId xmlns:a16="http://schemas.microsoft.com/office/drawing/2014/main" val="2565618707"/>
                    </a:ext>
                  </a:extLst>
                </a:gridCol>
              </a:tblGrid>
              <a:tr h="680185">
                <a:tc>
                  <a:txBody>
                    <a:bodyPr/>
                    <a:lstStyle/>
                    <a:p>
                      <a:r>
                        <a:rPr lang="en-US"/>
                        <a:t>Monday</a:t>
                      </a:r>
                    </a:p>
                  </a:txBody>
                  <a:tcPr>
                    <a:solidFill>
                      <a:srgbClr val="688A26"/>
                    </a:solidFill>
                  </a:tcPr>
                </a:tc>
                <a:tc>
                  <a:txBody>
                    <a:bodyPr/>
                    <a:lstStyle/>
                    <a:p>
                      <a:r>
                        <a:rPr lang="en-US"/>
                        <a:t>Tuesday </a:t>
                      </a:r>
                    </a:p>
                  </a:txBody>
                  <a:tcPr>
                    <a:solidFill>
                      <a:srgbClr val="688A26"/>
                    </a:solidFill>
                  </a:tcPr>
                </a:tc>
                <a:tc>
                  <a:txBody>
                    <a:bodyPr/>
                    <a:lstStyle/>
                    <a:p>
                      <a:r>
                        <a:rPr lang="en-US"/>
                        <a:t>Wednesday </a:t>
                      </a:r>
                    </a:p>
                  </a:txBody>
                  <a:tcPr>
                    <a:solidFill>
                      <a:srgbClr val="688A26"/>
                    </a:solidFill>
                  </a:tcPr>
                </a:tc>
                <a:tc>
                  <a:txBody>
                    <a:bodyPr/>
                    <a:lstStyle/>
                    <a:p>
                      <a:r>
                        <a:rPr lang="en-US"/>
                        <a:t>Thursday</a:t>
                      </a:r>
                    </a:p>
                  </a:txBody>
                  <a:tcPr>
                    <a:solidFill>
                      <a:srgbClr val="688A26"/>
                    </a:solidFill>
                  </a:tcPr>
                </a:tc>
                <a:tc>
                  <a:txBody>
                    <a:bodyPr/>
                    <a:lstStyle/>
                    <a:p>
                      <a:r>
                        <a:rPr lang="en-US"/>
                        <a:t>Friday</a:t>
                      </a:r>
                    </a:p>
                  </a:txBody>
                  <a:tcPr>
                    <a:solidFill>
                      <a:srgbClr val="688A26"/>
                    </a:solidFill>
                  </a:tcPr>
                </a:tc>
                <a:tc>
                  <a:txBody>
                    <a:bodyPr/>
                    <a:lstStyle/>
                    <a:p>
                      <a:r>
                        <a:rPr lang="en-US"/>
                        <a:t>Weekly Total</a:t>
                      </a:r>
                    </a:p>
                  </a:txBody>
                  <a:tcPr>
                    <a:solidFill>
                      <a:srgbClr val="688A26"/>
                    </a:solidFill>
                  </a:tcPr>
                </a:tc>
                <a:extLst>
                  <a:ext uri="{0D108BD9-81ED-4DB2-BD59-A6C34878D82A}">
                    <a16:rowId xmlns:a16="http://schemas.microsoft.com/office/drawing/2014/main" val="4012966984"/>
                  </a:ext>
                </a:extLst>
              </a:tr>
              <a:tr h="952561">
                <a:tc>
                  <a:txBody>
                    <a:bodyPr/>
                    <a:lstStyle/>
                    <a:p>
                      <a:r>
                        <a:rPr lang="en-US"/>
                        <a:t>Orange Juice</a:t>
                      </a:r>
                    </a:p>
                    <a:p>
                      <a:r>
                        <a:rPr lang="en-US"/>
                        <a:t>4 fl. oz </a:t>
                      </a:r>
                    </a:p>
                  </a:txBody>
                  <a:tcPr/>
                </a:tc>
                <a:tc>
                  <a:txBody>
                    <a:bodyPr/>
                    <a:lstStyle/>
                    <a:p>
                      <a:r>
                        <a:rPr lang="en-US"/>
                        <a:t>Grape Juice</a:t>
                      </a:r>
                    </a:p>
                    <a:p>
                      <a:r>
                        <a:rPr lang="en-US"/>
                        <a:t>4 fl. oz</a:t>
                      </a:r>
                    </a:p>
                  </a:txBody>
                  <a:tcPr/>
                </a:tc>
                <a:tc>
                  <a:txBody>
                    <a:bodyPr/>
                    <a:lstStyle/>
                    <a:p>
                      <a:r>
                        <a:rPr lang="en-US"/>
                        <a:t>Orange Juice </a:t>
                      </a:r>
                    </a:p>
                    <a:p>
                      <a:r>
                        <a:rPr lang="en-US"/>
                        <a:t>4 fl. oz</a:t>
                      </a:r>
                    </a:p>
                  </a:txBody>
                  <a:tcPr/>
                </a:tc>
                <a:tc>
                  <a:txBody>
                    <a:bodyPr/>
                    <a:lstStyle/>
                    <a:p>
                      <a:r>
                        <a:rPr lang="en-US"/>
                        <a:t>Apple Juice </a:t>
                      </a:r>
                    </a:p>
                    <a:p>
                      <a:r>
                        <a:rPr lang="en-US"/>
                        <a:t>4 fl. oz</a:t>
                      </a:r>
                    </a:p>
                  </a:txBody>
                  <a:tcPr/>
                </a:tc>
                <a:tc>
                  <a:txBody>
                    <a:bodyPr/>
                    <a:lstStyle/>
                    <a:p>
                      <a:r>
                        <a:rPr lang="en-US"/>
                        <a:t>Orange Juice </a:t>
                      </a:r>
                    </a:p>
                    <a:p>
                      <a:r>
                        <a:rPr lang="en-US"/>
                        <a:t>4 fl. oz </a:t>
                      </a:r>
                    </a:p>
                  </a:txBody>
                  <a:tcPr/>
                </a:tc>
                <a:tc>
                  <a:txBody>
                    <a:bodyPr/>
                    <a:lstStyle/>
                    <a:p>
                      <a:pPr algn="ctr"/>
                      <a:r>
                        <a:rPr lang="en-US" b="1"/>
                        <a:t>20 fl. oz</a:t>
                      </a:r>
                    </a:p>
                    <a:p>
                      <a:pPr algn="ctr"/>
                      <a:r>
                        <a:rPr lang="en-US" b="1"/>
                        <a:t>(2 ½ cup)</a:t>
                      </a:r>
                    </a:p>
                  </a:txBody>
                  <a:tcPr/>
                </a:tc>
                <a:extLst>
                  <a:ext uri="{0D108BD9-81ED-4DB2-BD59-A6C34878D82A}">
                    <a16:rowId xmlns:a16="http://schemas.microsoft.com/office/drawing/2014/main" val="2731854113"/>
                  </a:ext>
                </a:extLst>
              </a:tr>
              <a:tr h="952561">
                <a:tc>
                  <a:txBody>
                    <a:bodyPr/>
                    <a:lstStyle/>
                    <a:p>
                      <a:r>
                        <a:rPr lang="en-US"/>
                        <a:t>Sliced Berries</a:t>
                      </a:r>
                    </a:p>
                    <a:p>
                      <a:r>
                        <a:rPr lang="en-US"/>
                        <a:t>½ cup</a:t>
                      </a:r>
                    </a:p>
                  </a:txBody>
                  <a:tcPr/>
                </a:tc>
                <a:tc>
                  <a:txBody>
                    <a:bodyPr/>
                    <a:lstStyle/>
                    <a:p>
                      <a:r>
                        <a:rPr lang="en-US"/>
                        <a:t>Apple Slices</a:t>
                      </a:r>
                    </a:p>
                    <a:p>
                      <a:r>
                        <a:rPr lang="en-US"/>
                        <a:t>½ cup</a:t>
                      </a:r>
                    </a:p>
                  </a:txBody>
                  <a:tcPr/>
                </a:tc>
                <a:tc>
                  <a:txBody>
                    <a:bodyPr/>
                    <a:lstStyle/>
                    <a:p>
                      <a:r>
                        <a:rPr lang="en-US"/>
                        <a:t>Sliced Melon</a:t>
                      </a:r>
                    </a:p>
                    <a:p>
                      <a:r>
                        <a:rPr lang="en-US"/>
                        <a:t>½ cup</a:t>
                      </a:r>
                    </a:p>
                  </a:txBody>
                  <a:tcPr/>
                </a:tc>
                <a:tc>
                  <a:txBody>
                    <a:bodyPr/>
                    <a:lstStyle/>
                    <a:p>
                      <a:r>
                        <a:rPr lang="en-US"/>
                        <a:t>Fresh Oranges</a:t>
                      </a:r>
                    </a:p>
                    <a:p>
                      <a:r>
                        <a:rPr lang="en-US"/>
                        <a:t>½ cup</a:t>
                      </a:r>
                    </a:p>
                  </a:txBody>
                  <a:tcPr/>
                </a:tc>
                <a:tc>
                  <a:txBody>
                    <a:bodyPr/>
                    <a:lstStyle/>
                    <a:p>
                      <a:r>
                        <a:rPr lang="en-US"/>
                        <a:t>Fresh Grapes</a:t>
                      </a:r>
                    </a:p>
                    <a:p>
                      <a:r>
                        <a:rPr lang="en-US"/>
                        <a:t>½ cup</a:t>
                      </a:r>
                    </a:p>
                  </a:txBody>
                  <a:tcPr/>
                </a:tc>
                <a:tc>
                  <a:txBody>
                    <a:bodyPr/>
                    <a:lstStyle/>
                    <a:p>
                      <a:pPr algn="ctr"/>
                      <a:r>
                        <a:rPr lang="en-US" b="1"/>
                        <a:t>2 ½ cup</a:t>
                      </a:r>
                    </a:p>
                  </a:txBody>
                  <a:tcPr/>
                </a:tc>
                <a:extLst>
                  <a:ext uri="{0D108BD9-81ED-4DB2-BD59-A6C34878D82A}">
                    <a16:rowId xmlns:a16="http://schemas.microsoft.com/office/drawing/2014/main" val="386920279"/>
                  </a:ext>
                </a:extLst>
              </a:tr>
              <a:tr h="952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r"/>
                      <a:r>
                        <a:rPr lang="en-US" b="1"/>
                        <a:t>Total:</a:t>
                      </a:r>
                    </a:p>
                  </a:txBody>
                  <a:tcPr/>
                </a:tc>
                <a:tc>
                  <a:txBody>
                    <a:bodyPr/>
                    <a:lstStyle/>
                    <a:p>
                      <a:pPr algn="ctr"/>
                      <a:r>
                        <a:rPr lang="en-US" b="1"/>
                        <a:t>5 cups</a:t>
                      </a:r>
                    </a:p>
                  </a:txBody>
                  <a:tcPr/>
                </a:tc>
                <a:extLst>
                  <a:ext uri="{0D108BD9-81ED-4DB2-BD59-A6C34878D82A}">
                    <a16:rowId xmlns:a16="http://schemas.microsoft.com/office/drawing/2014/main" val="1122556209"/>
                  </a:ext>
                </a:extLst>
              </a:tr>
            </a:tbl>
          </a:graphicData>
        </a:graphic>
      </p:graphicFrame>
      <p:sp>
        <p:nvSpPr>
          <p:cNvPr id="6" name="AutoShape 2" descr="Orchard Splash Orchard Splash-46 oz. RTD Orange 100%, PK12 46000">
            <a:extLst>
              <a:ext uri="{FF2B5EF4-FFF2-40B4-BE49-F238E27FC236}">
                <a16:creationId xmlns:a16="http://schemas.microsoft.com/office/drawing/2014/main" id="{45B313CB-1A5D-CB1F-E0FC-2FA5C8C18238}"/>
              </a:ext>
            </a:extLst>
          </p:cNvPr>
          <p:cNvSpPr>
            <a:spLocks noChangeAspect="1" noChangeArrowheads="1"/>
          </p:cNvSpPr>
          <p:nvPr/>
        </p:nvSpPr>
        <p:spPr bwMode="auto">
          <a:xfrm>
            <a:off x="5644662" y="2977662"/>
            <a:ext cx="603738" cy="603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46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486" y="211016"/>
            <a:ext cx="11746522" cy="1433584"/>
          </a:xfrm>
        </p:spPr>
        <p:txBody>
          <a:bodyPr anchor="ctr">
            <a:noAutofit/>
          </a:bodyPr>
          <a:lstStyle/>
          <a:p>
            <a:pPr>
              <a:defRPr/>
            </a:pPr>
            <a:br>
              <a:rPr lang="en-US" sz="5400">
                <a:cs typeface="Times New Roman" panose="02020603050405020304" pitchFamily="18" charset="0"/>
              </a:rPr>
            </a:br>
            <a:br>
              <a:rPr lang="en-US" sz="5400">
                <a:cs typeface="Times New Roman" panose="02020603050405020304" pitchFamily="18" charset="0"/>
              </a:rPr>
            </a:br>
            <a:r>
              <a:rPr lang="en-US" sz="5400" b="1">
                <a:cs typeface="Times New Roman" panose="02020603050405020304" pitchFamily="18" charset="0"/>
              </a:rPr>
              <a:t>Crediting Grain Items at Breakfast</a:t>
            </a:r>
            <a:br>
              <a:rPr lang="en-US" sz="5400"/>
            </a:br>
            <a:br>
              <a:rPr lang="en-US" sz="5400"/>
            </a:br>
            <a:endParaRPr lang="en-US" sz="540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2755298"/>
              </p:ext>
            </p:extLst>
          </p:nvPr>
        </p:nvGraphicFramePr>
        <p:xfrm>
          <a:off x="1352213" y="1925068"/>
          <a:ext cx="9487573" cy="4073683"/>
        </p:xfrm>
        <a:graphic>
          <a:graphicData uri="http://schemas.openxmlformats.org/drawingml/2006/table">
            <a:tbl>
              <a:tblPr firstRow="1" bandRow="1">
                <a:tableStyleId>{6E25E649-3F16-4E02-A733-19D2CDBF48F0}</a:tableStyleId>
              </a:tblPr>
              <a:tblGrid>
                <a:gridCol w="3349900">
                  <a:extLst>
                    <a:ext uri="{9D8B030D-6E8A-4147-A177-3AD203B41FA5}">
                      <a16:colId xmlns:a16="http://schemas.microsoft.com/office/drawing/2014/main" val="20000"/>
                    </a:ext>
                  </a:extLst>
                </a:gridCol>
                <a:gridCol w="2787773">
                  <a:extLst>
                    <a:ext uri="{9D8B030D-6E8A-4147-A177-3AD203B41FA5}">
                      <a16:colId xmlns:a16="http://schemas.microsoft.com/office/drawing/2014/main" val="20001"/>
                    </a:ext>
                  </a:extLst>
                </a:gridCol>
                <a:gridCol w="3349900">
                  <a:extLst>
                    <a:ext uri="{9D8B030D-6E8A-4147-A177-3AD203B41FA5}">
                      <a16:colId xmlns:a16="http://schemas.microsoft.com/office/drawing/2014/main" val="20002"/>
                    </a:ext>
                  </a:extLst>
                </a:gridCol>
              </a:tblGrid>
              <a:tr h="1371985">
                <a:tc>
                  <a:txBody>
                    <a:bodyPr/>
                    <a:lstStyle/>
                    <a:p>
                      <a:pPr algn="ctr"/>
                      <a:endParaRPr lang="en-US">
                        <a:solidFill>
                          <a:schemeClr val="bg1"/>
                        </a:solidFill>
                      </a:endParaRPr>
                    </a:p>
                    <a:p>
                      <a:pPr algn="ctr"/>
                      <a:r>
                        <a:rPr lang="en-US" sz="2400">
                          <a:solidFill>
                            <a:schemeClr val="bg1"/>
                          </a:solidFill>
                        </a:rPr>
                        <a:t>Component</a:t>
                      </a:r>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endParaRPr lang="en-US">
                        <a:solidFill>
                          <a:schemeClr val="bg1"/>
                        </a:solidFill>
                      </a:endParaRPr>
                    </a:p>
                    <a:p>
                      <a:pPr algn="ctr"/>
                      <a:r>
                        <a:rPr lang="en-US" sz="2000">
                          <a:solidFill>
                            <a:schemeClr val="bg1"/>
                          </a:solidFill>
                        </a:rPr>
                        <a:t>Ounce</a:t>
                      </a:r>
                      <a:r>
                        <a:rPr lang="en-US" sz="2000" baseline="0">
                          <a:solidFill>
                            <a:schemeClr val="bg1"/>
                          </a:solidFill>
                        </a:rPr>
                        <a:t> Equivalents</a:t>
                      </a:r>
                      <a:endParaRPr lang="en-US" sz="2000">
                        <a:solidFill>
                          <a:schemeClr val="bg1"/>
                        </a:solidFill>
                      </a:endParaRPr>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endParaRPr lang="en-US">
                        <a:solidFill>
                          <a:schemeClr val="bg1"/>
                        </a:solidFill>
                      </a:endParaRPr>
                    </a:p>
                    <a:p>
                      <a:pPr algn="ctr"/>
                      <a:r>
                        <a:rPr lang="en-US" sz="2000">
                          <a:solidFill>
                            <a:schemeClr val="bg1"/>
                          </a:solidFill>
                        </a:rPr>
                        <a:t>Items</a:t>
                      </a:r>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000"/>
                  </a:ext>
                </a:extLst>
              </a:tr>
              <a:tr h="1350849">
                <a:tc>
                  <a:txBody>
                    <a:bodyPr/>
                    <a:lstStyle/>
                    <a:p>
                      <a:endParaRPr lang="en-US"/>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p>
                      <a:pPr algn="ctr"/>
                      <a:r>
                        <a:rPr lang="en-US"/>
                        <a:t>1.0-1.99*</a:t>
                      </a:r>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p>
                      <a:pPr algn="ctr"/>
                      <a:r>
                        <a:rPr lang="en-US"/>
                        <a:t>1 item</a:t>
                      </a:r>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50849">
                <a:tc>
                  <a:txBody>
                    <a:bodyPr/>
                    <a:lstStyle/>
                    <a:p>
                      <a:endParaRPr lang="en-US"/>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p>
                      <a:pPr algn="ctr"/>
                      <a:r>
                        <a:rPr lang="en-US"/>
                        <a:t>2.0-2.99*</a:t>
                      </a:r>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p>
                      <a:pPr algn="ctr"/>
                      <a:r>
                        <a:rPr lang="en-US"/>
                        <a:t>1 or 2 items</a:t>
                      </a:r>
                    </a:p>
                  </a:txBody>
                  <a:tcPr marL="139092" marR="1390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26006" name="Content Placeholder 4"/>
          <p:cNvPicPr>
            <a:picLocks noChangeAspect="1"/>
          </p:cNvPicPr>
          <p:nvPr/>
        </p:nvPicPr>
        <p:blipFill>
          <a:blip r:embed="rId4"/>
          <a:srcRect/>
          <a:stretch>
            <a:fillRect/>
          </a:stretch>
        </p:blipFill>
        <p:spPr bwMode="auto">
          <a:xfrm>
            <a:off x="2427957" y="4793170"/>
            <a:ext cx="1220128" cy="1136937"/>
          </a:xfrm>
          <a:prstGeom prst="rect">
            <a:avLst/>
          </a:prstGeom>
          <a:noFill/>
          <a:ln w="9525">
            <a:noFill/>
            <a:miter lim="800000"/>
            <a:headEnd/>
            <a:tailEnd/>
          </a:ln>
        </p:spPr>
      </p:pic>
      <p:pic>
        <p:nvPicPr>
          <p:cNvPr id="5" name="Picture 4">
            <a:extLst>
              <a:ext uri="{FF2B5EF4-FFF2-40B4-BE49-F238E27FC236}">
                <a16:creationId xmlns:a16="http://schemas.microsoft.com/office/drawing/2014/main" id="{1831AEFF-7411-8CD4-A7B0-71893CD388F9}"/>
              </a:ext>
            </a:extLst>
          </p:cNvPr>
          <p:cNvPicPr>
            <a:picLocks noChangeAspect="1"/>
          </p:cNvPicPr>
          <p:nvPr/>
        </p:nvPicPr>
        <p:blipFill>
          <a:blip r:embed="rId5"/>
          <a:stretch>
            <a:fillRect/>
          </a:stretch>
        </p:blipFill>
        <p:spPr>
          <a:xfrm>
            <a:off x="2494449" y="3402410"/>
            <a:ext cx="1047104" cy="1110292"/>
          </a:xfrm>
          <a:prstGeom prst="rect">
            <a:avLst/>
          </a:prstGeom>
        </p:spPr>
      </p:pic>
    </p:spTree>
    <p:custDataLst>
      <p:tags r:id="rId1"/>
    </p:custDataLst>
    <p:extLst>
      <p:ext uri="{BB962C8B-B14F-4D97-AF65-F5344CB8AC3E}">
        <p14:creationId xmlns:p14="http://schemas.microsoft.com/office/powerpoint/2010/main" val="307711702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315-3963-43F7-B727-7CC810AA6C0A}"/>
              </a:ext>
            </a:extLst>
          </p:cNvPr>
          <p:cNvSpPr>
            <a:spLocks noGrp="1"/>
          </p:cNvSpPr>
          <p:nvPr>
            <p:ph type="title"/>
          </p:nvPr>
        </p:nvSpPr>
        <p:spPr>
          <a:xfrm>
            <a:off x="0" y="141336"/>
            <a:ext cx="12192000" cy="568800"/>
          </a:xfrm>
          <a:ln w="28575">
            <a:solidFill>
              <a:schemeClr val="tx2"/>
            </a:solidFill>
          </a:ln>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pPr algn="ctr"/>
            <a:r>
              <a:rPr lang="en-US"/>
              <a:t>Exhibit A</a:t>
            </a:r>
          </a:p>
        </p:txBody>
      </p:sp>
      <p:pic>
        <p:nvPicPr>
          <p:cNvPr id="10" name="Picture 2">
            <a:extLst>
              <a:ext uri="{FF2B5EF4-FFF2-40B4-BE49-F238E27FC236}">
                <a16:creationId xmlns:a16="http://schemas.microsoft.com/office/drawing/2014/main" id="{252613CF-9B9E-4B55-B220-8B2D582B49C8}"/>
              </a:ext>
            </a:extLst>
          </p:cNvPr>
          <p:cNvPicPr>
            <a:picLocks noGrp="1" noChangeAspect="1" noChangeArrowheads="1"/>
          </p:cNvPicPr>
          <p:nvPr>
            <p:ph sz="quarter" idx="31"/>
          </p:nvPr>
        </p:nvPicPr>
        <p:blipFill rotWithShape="1">
          <a:blip r:embed="rId3">
            <a:extLst>
              <a:ext uri="{28A0092B-C50C-407E-A947-70E740481C1C}">
                <a14:useLocalDpi xmlns:a14="http://schemas.microsoft.com/office/drawing/2010/main" val="0"/>
              </a:ext>
            </a:extLst>
          </a:blip>
          <a:stretch/>
        </p:blipFill>
        <p:spPr bwMode="auto">
          <a:xfrm>
            <a:off x="906966" y="1187354"/>
            <a:ext cx="4586867" cy="5390867"/>
          </a:xfrm>
          <a:prstGeom prst="rect">
            <a:avLst/>
          </a:prstGeom>
          <a:ln w="38100">
            <a:solidFill>
              <a:schemeClr val="tx2"/>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3">
            <a:extLst>
              <a:ext uri="{FF2B5EF4-FFF2-40B4-BE49-F238E27FC236}">
                <a16:creationId xmlns:a16="http://schemas.microsoft.com/office/drawing/2014/main" id="{B17A2562-BB8A-4ADC-81FE-CA03D5E70895}"/>
              </a:ext>
            </a:extLst>
          </p:cNvPr>
          <p:cNvPicPr>
            <a:picLocks noGrp="1" noChangeAspect="1" noChangeArrowheads="1"/>
          </p:cNvPicPr>
          <p:nvPr>
            <p:ph sz="quarter" idx="32"/>
          </p:nvPr>
        </p:nvPicPr>
        <p:blipFill rotWithShape="1">
          <a:blip r:embed="rId4">
            <a:extLst>
              <a:ext uri="{28A0092B-C50C-407E-A947-70E740481C1C}">
                <a14:useLocalDpi xmlns:a14="http://schemas.microsoft.com/office/drawing/2010/main" val="0"/>
              </a:ext>
            </a:extLst>
          </a:blip>
          <a:srcRect l="4103" t="1698" r="2952" b="2461"/>
          <a:stretch/>
        </p:blipFill>
        <p:spPr bwMode="auto">
          <a:xfrm>
            <a:off x="6542050" y="1187354"/>
            <a:ext cx="4458046" cy="5390867"/>
          </a:xfrm>
          <a:prstGeom prst="rect">
            <a:avLst/>
          </a:prstGeom>
          <a:ln w="57150">
            <a:solidFill>
              <a:schemeClr val="tx2"/>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2148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4921" y="1031359"/>
            <a:ext cx="4158745" cy="5145604"/>
          </a:xfrm>
          <a:solidFill>
            <a:srgbClr val="688A26"/>
          </a:solidFill>
        </p:spPr>
        <p:txBody>
          <a:bodyPr>
            <a:normAutofit/>
          </a:bodyPr>
          <a:lstStyle/>
          <a:p>
            <a:pPr algn="ctr"/>
            <a:r>
              <a:rPr lang="en-US" sz="5400" b="1">
                <a:solidFill>
                  <a:srgbClr val="FFFFFF"/>
                </a:solidFill>
                <a:effectLst>
                  <a:outerShdw blurRad="38100" dist="38100" dir="2700000" algn="tl">
                    <a:srgbClr val="000000">
                      <a:alpha val="43137"/>
                    </a:srgbClr>
                  </a:outerShdw>
                </a:effectLst>
              </a:rPr>
              <a:t>Offer</a:t>
            </a:r>
            <a:br>
              <a:rPr lang="en-US" sz="5400" b="1">
                <a:solidFill>
                  <a:srgbClr val="FFFFFF"/>
                </a:solidFill>
                <a:effectLst>
                  <a:outerShdw blurRad="38100" dist="38100" dir="2700000" algn="tl">
                    <a:srgbClr val="000000">
                      <a:alpha val="43137"/>
                    </a:srgbClr>
                  </a:outerShdw>
                </a:effectLst>
              </a:rPr>
            </a:br>
            <a:r>
              <a:rPr lang="en-US" sz="5400" b="1">
                <a:solidFill>
                  <a:srgbClr val="FFFFFF"/>
                </a:solidFill>
                <a:effectLst>
                  <a:outerShdw blurRad="38100" dist="38100" dir="2700000" algn="tl">
                    <a:srgbClr val="000000">
                      <a:alpha val="43137"/>
                    </a:srgbClr>
                  </a:outerShdw>
                </a:effectLst>
              </a:rPr>
              <a:t>Versus</a:t>
            </a:r>
            <a:br>
              <a:rPr lang="en-US" sz="5400" b="1">
                <a:solidFill>
                  <a:srgbClr val="FFFFFF"/>
                </a:solidFill>
                <a:effectLst>
                  <a:outerShdw blurRad="38100" dist="38100" dir="2700000" algn="tl">
                    <a:srgbClr val="000000">
                      <a:alpha val="43137"/>
                    </a:srgbClr>
                  </a:outerShdw>
                </a:effectLst>
              </a:rPr>
            </a:br>
            <a:r>
              <a:rPr lang="en-US" sz="5400" b="1">
                <a:solidFill>
                  <a:srgbClr val="FFFFFF"/>
                </a:solidFill>
                <a:effectLst>
                  <a:outerShdw blurRad="38100" dist="38100" dir="2700000" algn="tl">
                    <a:srgbClr val="000000">
                      <a:alpha val="43137"/>
                    </a:srgbClr>
                  </a:outerShdw>
                </a:effectLst>
              </a:rPr>
              <a:t>Serve</a:t>
            </a:r>
            <a:br>
              <a:rPr lang="en-US" sz="5400" b="1">
                <a:solidFill>
                  <a:srgbClr val="FFFFFF"/>
                </a:solidFill>
                <a:effectLst>
                  <a:outerShdw blurRad="38100" dist="38100" dir="2700000" algn="tl">
                    <a:srgbClr val="000000">
                      <a:alpha val="43137"/>
                    </a:srgbClr>
                  </a:outerShdw>
                </a:effectLst>
              </a:rPr>
            </a:br>
            <a:r>
              <a:rPr lang="en-US" sz="5400" b="1">
                <a:solidFill>
                  <a:srgbClr val="FFFFFF"/>
                </a:solidFill>
                <a:effectLst>
                  <a:outerShdw blurRad="38100" dist="38100" dir="2700000" algn="tl">
                    <a:srgbClr val="000000">
                      <a:alpha val="43137"/>
                    </a:srgbClr>
                  </a:outerShdw>
                </a:effectLst>
              </a:rPr>
              <a:t>(OVS)</a:t>
            </a:r>
            <a:br>
              <a:rPr lang="en-US" sz="5400" b="1">
                <a:solidFill>
                  <a:srgbClr val="FFFFFF"/>
                </a:solidFill>
                <a:effectLst>
                  <a:outerShdw blurRad="38100" dist="38100" dir="2700000" algn="tl">
                    <a:srgbClr val="000000">
                      <a:alpha val="43137"/>
                    </a:srgbClr>
                  </a:outerShdw>
                </a:effectLst>
              </a:rPr>
            </a:br>
            <a:r>
              <a:rPr lang="en-US" sz="5400" b="1">
                <a:solidFill>
                  <a:srgbClr val="FFFFFF"/>
                </a:solidFill>
                <a:effectLst>
                  <a:outerShdw blurRad="38100" dist="38100" dir="2700000" algn="tl">
                    <a:srgbClr val="000000">
                      <a:alpha val="43137"/>
                    </a:srgbClr>
                  </a:outerShdw>
                </a:effectLst>
              </a:rPr>
              <a:t>Breakfast</a:t>
            </a:r>
          </a:p>
        </p:txBody>
      </p:sp>
      <p:sp>
        <p:nvSpPr>
          <p:cNvPr id="356367" name="Content Placeholder 1"/>
          <p:cNvSpPr>
            <a:spLocks noGrp="1"/>
          </p:cNvSpPr>
          <p:nvPr>
            <p:ph idx="1"/>
          </p:nvPr>
        </p:nvSpPr>
        <p:spPr>
          <a:xfrm>
            <a:off x="4744122" y="1031357"/>
            <a:ext cx="6609678" cy="5145605"/>
          </a:xfrm>
        </p:spPr>
        <p:txBody>
          <a:bodyPr anchor="ctr">
            <a:normAutofit lnSpcReduction="10000"/>
          </a:bodyPr>
          <a:lstStyle/>
          <a:p>
            <a:r>
              <a:rPr lang="en-US" sz="2400" b="1"/>
              <a:t>Optional</a:t>
            </a:r>
            <a:r>
              <a:rPr lang="en-US" sz="2400"/>
              <a:t> for all age/grade groups</a:t>
            </a:r>
          </a:p>
          <a:p>
            <a:endParaRPr lang="en-US" sz="2400"/>
          </a:p>
          <a:p>
            <a:r>
              <a:rPr lang="en-US" sz="2400"/>
              <a:t>Schools must offer all </a:t>
            </a:r>
            <a:r>
              <a:rPr lang="en-US" sz="2400" b="1" u="sng"/>
              <a:t>3 components </a:t>
            </a:r>
            <a:r>
              <a:rPr lang="en-US" sz="2400"/>
              <a:t>(</a:t>
            </a:r>
            <a:r>
              <a:rPr lang="en-US" sz="2400" i="1"/>
              <a:t>Grains/M/MA, Fruit/Vegetable, Milk</a:t>
            </a:r>
            <a:r>
              <a:rPr lang="en-US" sz="2400"/>
              <a:t>) in required minimum amounts</a:t>
            </a:r>
          </a:p>
          <a:p>
            <a:endParaRPr lang="en-US" sz="2400"/>
          </a:p>
          <a:p>
            <a:r>
              <a:rPr lang="en-US" sz="2400"/>
              <a:t>Offer at least </a:t>
            </a:r>
            <a:r>
              <a:rPr lang="en-US" sz="2400" b="1" u="sng"/>
              <a:t>4 food items </a:t>
            </a:r>
            <a:r>
              <a:rPr lang="en-US" sz="2400"/>
              <a:t>from the </a:t>
            </a:r>
            <a:r>
              <a:rPr lang="en-US" sz="2400" b="1" u="sng"/>
              <a:t>3 components</a:t>
            </a:r>
          </a:p>
          <a:p>
            <a:endParaRPr lang="en-US" sz="2400" b="1" u="sng"/>
          </a:p>
          <a:p>
            <a:r>
              <a:rPr lang="en-US" sz="2400"/>
              <a:t>Students </a:t>
            </a:r>
            <a:r>
              <a:rPr lang="en-US" sz="2400" u="sng"/>
              <a:t>must</a:t>
            </a:r>
            <a:r>
              <a:rPr lang="en-US" sz="2400"/>
              <a:t> select at least </a:t>
            </a:r>
            <a:r>
              <a:rPr lang="en-US" sz="2400" b="1" u="sng"/>
              <a:t>3 food items</a:t>
            </a:r>
          </a:p>
          <a:p>
            <a:pPr lvl="1"/>
            <a:r>
              <a:rPr lang="en-US"/>
              <a:t>One item </a:t>
            </a:r>
            <a:r>
              <a:rPr lang="en-US" u="sng"/>
              <a:t>must</a:t>
            </a:r>
            <a:r>
              <a:rPr lang="en-US"/>
              <a:t> be at least ½ cup fruit or vegetable</a:t>
            </a:r>
          </a:p>
          <a:p>
            <a:pPr lvl="1"/>
            <a:r>
              <a:rPr lang="en-US"/>
              <a:t>Selecting M/MA without selecting Grain is allowable</a:t>
            </a:r>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1587500" y="-152400"/>
            <a:ext cx="304800" cy="3048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5779"/>
              </a:solidFill>
              <a:effectLst/>
              <a:uLnTx/>
              <a:uFillTx/>
              <a:latin typeface="Franklin Gothic Medium" pitchFamily="34" charset="0"/>
              <a:ea typeface="+mn-ea"/>
              <a:cs typeface="+mn-cs"/>
            </a:endParaRPr>
          </a:p>
        </p:txBody>
      </p:sp>
      <p:sp>
        <p:nvSpPr>
          <p:cNvPr id="11" name="Title 2">
            <a:extLst>
              <a:ext uri="{FF2B5EF4-FFF2-40B4-BE49-F238E27FC236}">
                <a16:creationId xmlns:a16="http://schemas.microsoft.com/office/drawing/2014/main" id="{D69FD0D9-97B2-DCCD-8014-84B887EDEE14}"/>
              </a:ext>
            </a:extLst>
          </p:cNvPr>
          <p:cNvSpPr txBox="1">
            <a:spLocks/>
          </p:cNvSpPr>
          <p:nvPr/>
        </p:nvSpPr>
        <p:spPr>
          <a:xfrm>
            <a:off x="5751720" y="472610"/>
            <a:ext cx="4573808" cy="9904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2500">
              <a:solidFill>
                <a:srgbClr val="2F5597"/>
              </a:solidFill>
            </a:endParaRPr>
          </a:p>
          <a:p>
            <a:pPr algn="ctr">
              <a:spcAft>
                <a:spcPts val="600"/>
              </a:spcAft>
            </a:pPr>
            <a:r>
              <a:rPr lang="en-US" sz="2500" b="1">
                <a:solidFill>
                  <a:schemeClr val="accent1"/>
                </a:solidFill>
              </a:rPr>
              <a:t> </a:t>
            </a:r>
          </a:p>
          <a:p>
            <a:pPr algn="ctr">
              <a:spcAft>
                <a:spcPts val="600"/>
              </a:spcAft>
            </a:pPr>
            <a:endParaRPr lang="en-US" sz="2500">
              <a:solidFill>
                <a:srgbClr val="2F5597"/>
              </a:solidFill>
            </a:endParaRPr>
          </a:p>
        </p:txBody>
      </p:sp>
      <p:sp>
        <p:nvSpPr>
          <p:cNvPr id="2" name="Rectangle 1">
            <a:extLst>
              <a:ext uri="{FF2B5EF4-FFF2-40B4-BE49-F238E27FC236}">
                <a16:creationId xmlns:a16="http://schemas.microsoft.com/office/drawing/2014/main" id="{15692846-1D97-5D2A-18FD-33E6E6568E6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360025578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60FA-4DD8-3D6C-7281-8EF9ACC0D123}"/>
              </a:ext>
            </a:extLst>
          </p:cNvPr>
          <p:cNvSpPr>
            <a:spLocks noGrp="1"/>
          </p:cNvSpPr>
          <p:nvPr>
            <p:ph type="title"/>
          </p:nvPr>
        </p:nvSpPr>
        <p:spPr>
          <a:xfrm>
            <a:off x="658516" y="0"/>
            <a:ext cx="10515600" cy="1325563"/>
          </a:xfrm>
        </p:spPr>
        <p:txBody>
          <a:bodyPr>
            <a:normAutofit/>
          </a:bodyPr>
          <a:lstStyle/>
          <a:p>
            <a:pPr algn="ctr"/>
            <a:r>
              <a:rPr lang="en-US" sz="5400" b="1"/>
              <a:t>Breakfast Reimbursable meal?</a:t>
            </a:r>
          </a:p>
        </p:txBody>
      </p:sp>
      <p:sp>
        <p:nvSpPr>
          <p:cNvPr id="12" name="TextBox 11">
            <a:extLst>
              <a:ext uri="{FF2B5EF4-FFF2-40B4-BE49-F238E27FC236}">
                <a16:creationId xmlns:a16="http://schemas.microsoft.com/office/drawing/2014/main" id="{E7CA03C4-2A7D-0F69-6BEC-7F2DDAA43AFD}"/>
              </a:ext>
            </a:extLst>
          </p:cNvPr>
          <p:cNvSpPr txBox="1"/>
          <p:nvPr/>
        </p:nvSpPr>
        <p:spPr>
          <a:xfrm>
            <a:off x="103696" y="1897626"/>
            <a:ext cx="5891751" cy="4124206"/>
          </a:xfrm>
          <a:prstGeom prst="rect">
            <a:avLst/>
          </a:prstGeom>
          <a:noFill/>
        </p:spPr>
        <p:txBody>
          <a:bodyPr wrap="square" lIns="91440" tIns="45720" rIns="91440" bIns="45720" rtlCol="0" anchor="t">
            <a:spAutoFit/>
          </a:bodyPr>
          <a:lstStyle/>
          <a:p>
            <a:pPr algn="ctr"/>
            <a:r>
              <a:rPr lang="en-US" sz="3200" b="1" u="sng" dirty="0"/>
              <a:t>Menu Offered</a:t>
            </a:r>
          </a:p>
          <a:p>
            <a:endParaRPr lang="en-US" dirty="0"/>
          </a:p>
          <a:p>
            <a:r>
              <a:rPr lang="en-US" b="1" u="sng" dirty="0"/>
              <a:t>Grain/Meat (Meat Alternate):</a:t>
            </a:r>
            <a:endParaRPr lang="en-US" b="1" u="sng" dirty="0">
              <a:cs typeface="Calibri"/>
            </a:endParaRPr>
          </a:p>
          <a:p>
            <a:r>
              <a:rPr lang="en-US" dirty="0"/>
              <a:t>WG toast (1 oz. eq) + 1 oz eq. vanilla yogurt (4 oz.) </a:t>
            </a:r>
            <a:endParaRPr lang="en-US" dirty="0">
              <a:cs typeface="Calibri"/>
            </a:endParaRPr>
          </a:p>
          <a:p>
            <a:endParaRPr lang="en-US" dirty="0"/>
          </a:p>
          <a:p>
            <a:r>
              <a:rPr lang="en-US" b="1" u="sng" dirty="0"/>
              <a:t>Fruit/Vegetable:</a:t>
            </a:r>
            <a:endParaRPr lang="en-US" b="1" u="sng" dirty="0">
              <a:cs typeface="Calibri"/>
            </a:endParaRPr>
          </a:p>
          <a:p>
            <a:r>
              <a:rPr lang="en-US" dirty="0"/>
              <a:t>4 fl. oz orange juice (1/2 Cup)</a:t>
            </a:r>
            <a:endParaRPr lang="en-US" dirty="0">
              <a:cs typeface="Calibri"/>
            </a:endParaRPr>
          </a:p>
          <a:p>
            <a:r>
              <a:rPr lang="en-US" dirty="0"/>
              <a:t>½ cup peaches</a:t>
            </a:r>
            <a:endParaRPr lang="en-US" dirty="0">
              <a:cs typeface="Calibri"/>
            </a:endParaRPr>
          </a:p>
          <a:p>
            <a:r>
              <a:rPr lang="en-US" dirty="0"/>
              <a:t>½ cup pears</a:t>
            </a:r>
            <a:endParaRPr lang="en-US" dirty="0">
              <a:cs typeface="Calibri"/>
            </a:endParaRPr>
          </a:p>
          <a:p>
            <a:endParaRPr lang="en-US" b="1" u="sng" dirty="0"/>
          </a:p>
          <a:p>
            <a:r>
              <a:rPr lang="en-US" b="1" u="sng" dirty="0"/>
              <a:t>Milk:</a:t>
            </a:r>
            <a:endParaRPr lang="en-US" b="1" u="sng" dirty="0">
              <a:cs typeface="Calibri"/>
            </a:endParaRPr>
          </a:p>
          <a:p>
            <a:r>
              <a:rPr lang="en-US" dirty="0"/>
              <a:t>1 cup: 1% unflavored and fat free flavored milk</a:t>
            </a:r>
            <a:endParaRPr lang="en-US" dirty="0">
              <a:cs typeface="Calibri"/>
            </a:endParaRPr>
          </a:p>
          <a:p>
            <a:endParaRPr lang="en-US" sz="1600" dirty="0"/>
          </a:p>
          <a:p>
            <a:endParaRPr lang="en-US" sz="1600" dirty="0"/>
          </a:p>
        </p:txBody>
      </p:sp>
      <p:sp>
        <p:nvSpPr>
          <p:cNvPr id="16" name="TextBox 15">
            <a:extLst>
              <a:ext uri="{FF2B5EF4-FFF2-40B4-BE49-F238E27FC236}">
                <a16:creationId xmlns:a16="http://schemas.microsoft.com/office/drawing/2014/main" id="{5C6A64C4-3621-59A2-7EEE-05614E992B9D}"/>
              </a:ext>
            </a:extLst>
          </p:cNvPr>
          <p:cNvSpPr txBox="1"/>
          <p:nvPr/>
        </p:nvSpPr>
        <p:spPr>
          <a:xfrm>
            <a:off x="5844619" y="5867944"/>
            <a:ext cx="5740923" cy="584775"/>
          </a:xfrm>
          <a:prstGeom prst="rect">
            <a:avLst/>
          </a:prstGeom>
          <a:noFill/>
        </p:spPr>
        <p:txBody>
          <a:bodyPr wrap="square" rtlCol="0">
            <a:spAutoFit/>
          </a:bodyPr>
          <a:lstStyle/>
          <a:p>
            <a:pPr algn="ctr"/>
            <a:r>
              <a:rPr lang="en-US" sz="3200"/>
              <a:t>Grades K-12</a:t>
            </a:r>
          </a:p>
        </p:txBody>
      </p:sp>
      <p:pic>
        <p:nvPicPr>
          <p:cNvPr id="6" name="Content Placeholder 5" descr="A tray with different items on it&#10;&#10;Description automatically generated">
            <a:extLst>
              <a:ext uri="{FF2B5EF4-FFF2-40B4-BE49-F238E27FC236}">
                <a16:creationId xmlns:a16="http://schemas.microsoft.com/office/drawing/2014/main" id="{33B43735-2678-5107-2623-2D5BA88D034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2874" t="2842" r="9400" b="2378"/>
          <a:stretch/>
        </p:blipFill>
        <p:spPr>
          <a:xfrm>
            <a:off x="5352846" y="1466739"/>
            <a:ext cx="6416316" cy="4401205"/>
          </a:xfrm>
        </p:spPr>
      </p:pic>
    </p:spTree>
    <p:custDataLst>
      <p:tags r:id="rId1"/>
    </p:custDataLst>
    <p:extLst>
      <p:ext uri="{BB962C8B-B14F-4D97-AF65-F5344CB8AC3E}">
        <p14:creationId xmlns:p14="http://schemas.microsoft.com/office/powerpoint/2010/main" val="3211995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60FA-4DD8-3D6C-7281-8EF9ACC0D123}"/>
              </a:ext>
            </a:extLst>
          </p:cNvPr>
          <p:cNvSpPr>
            <a:spLocks noGrp="1"/>
          </p:cNvSpPr>
          <p:nvPr>
            <p:ph type="title"/>
          </p:nvPr>
        </p:nvSpPr>
        <p:spPr>
          <a:xfrm>
            <a:off x="737647" y="365125"/>
            <a:ext cx="10515600" cy="1325563"/>
          </a:xfrm>
        </p:spPr>
        <p:txBody>
          <a:bodyPr>
            <a:normAutofit/>
          </a:bodyPr>
          <a:lstStyle/>
          <a:p>
            <a:pPr algn="ctr"/>
            <a:r>
              <a:rPr lang="en-US" sz="5400" b="1"/>
              <a:t>Breakfast Reimbursable meal?</a:t>
            </a:r>
          </a:p>
        </p:txBody>
      </p:sp>
      <p:sp>
        <p:nvSpPr>
          <p:cNvPr id="12" name="TextBox 11">
            <a:extLst>
              <a:ext uri="{FF2B5EF4-FFF2-40B4-BE49-F238E27FC236}">
                <a16:creationId xmlns:a16="http://schemas.microsoft.com/office/drawing/2014/main" id="{E7CA03C4-2A7D-0F69-6BEC-7F2DDAA43AFD}"/>
              </a:ext>
            </a:extLst>
          </p:cNvPr>
          <p:cNvSpPr txBox="1"/>
          <p:nvPr/>
        </p:nvSpPr>
        <p:spPr>
          <a:xfrm>
            <a:off x="103696" y="1634534"/>
            <a:ext cx="5891751" cy="4124206"/>
          </a:xfrm>
          <a:prstGeom prst="rect">
            <a:avLst/>
          </a:prstGeom>
          <a:noFill/>
        </p:spPr>
        <p:txBody>
          <a:bodyPr wrap="square" lIns="91440" tIns="45720" rIns="91440" bIns="45720" rtlCol="0" anchor="t">
            <a:spAutoFit/>
          </a:bodyPr>
          <a:lstStyle/>
          <a:p>
            <a:pPr algn="ctr"/>
            <a:r>
              <a:rPr lang="en-US" sz="3200" b="1" u="sng" dirty="0"/>
              <a:t>Menu Offered</a:t>
            </a:r>
          </a:p>
          <a:p>
            <a:endParaRPr lang="en-US" dirty="0"/>
          </a:p>
          <a:p>
            <a:r>
              <a:rPr lang="en-US" b="1" u="sng" dirty="0"/>
              <a:t>Grain/Meat (Meat Alternate):</a:t>
            </a:r>
            <a:endParaRPr lang="en-US" b="1" u="sng" dirty="0">
              <a:cs typeface="Calibri"/>
            </a:endParaRPr>
          </a:p>
          <a:p>
            <a:r>
              <a:rPr lang="en-US" dirty="0"/>
              <a:t>WG toast (1 oz. eq) </a:t>
            </a:r>
            <a:endParaRPr lang="en-US" dirty="0">
              <a:cs typeface="Calibri"/>
            </a:endParaRPr>
          </a:p>
          <a:p>
            <a:r>
              <a:rPr lang="en-US" dirty="0"/>
              <a:t>1 oz eq. scrambled eggs</a:t>
            </a:r>
            <a:endParaRPr lang="en-US" dirty="0">
              <a:cs typeface="Calibri"/>
            </a:endParaRPr>
          </a:p>
          <a:p>
            <a:endParaRPr lang="en-US" dirty="0"/>
          </a:p>
          <a:p>
            <a:r>
              <a:rPr lang="en-US" b="1" u="sng" dirty="0"/>
              <a:t>Fruit/Vegetable:</a:t>
            </a:r>
            <a:endParaRPr lang="en-US" b="1" u="sng" dirty="0">
              <a:cs typeface="Calibri"/>
            </a:endParaRPr>
          </a:p>
          <a:p>
            <a:r>
              <a:rPr lang="en-US" dirty="0"/>
              <a:t>4 fl. oz apple juice (1/2 Cup)</a:t>
            </a:r>
            <a:endParaRPr lang="en-US" dirty="0">
              <a:cs typeface="Calibri"/>
            </a:endParaRPr>
          </a:p>
          <a:p>
            <a:r>
              <a:rPr lang="en-US" dirty="0"/>
              <a:t>½ cup hash browns</a:t>
            </a:r>
            <a:endParaRPr lang="en-US" dirty="0">
              <a:cs typeface="Calibri"/>
            </a:endParaRPr>
          </a:p>
          <a:p>
            <a:endParaRPr lang="en-US" b="1" u="sng" dirty="0"/>
          </a:p>
          <a:p>
            <a:r>
              <a:rPr lang="en-US" b="1" u="sng" dirty="0"/>
              <a:t>Milk:</a:t>
            </a:r>
            <a:endParaRPr lang="en-US" b="1" u="sng" dirty="0">
              <a:cs typeface="Calibri"/>
            </a:endParaRPr>
          </a:p>
          <a:p>
            <a:r>
              <a:rPr lang="en-US" dirty="0"/>
              <a:t>1 cup: 1% unflavored milk and fat free flavored milk</a:t>
            </a:r>
            <a:endParaRPr lang="en-US" dirty="0">
              <a:cs typeface="Calibri"/>
            </a:endParaRPr>
          </a:p>
          <a:p>
            <a:endParaRPr lang="en-US" sz="1600" dirty="0"/>
          </a:p>
          <a:p>
            <a:endParaRPr lang="en-US" sz="1600" dirty="0"/>
          </a:p>
        </p:txBody>
      </p:sp>
      <p:sp>
        <p:nvSpPr>
          <p:cNvPr id="16" name="TextBox 15">
            <a:extLst>
              <a:ext uri="{FF2B5EF4-FFF2-40B4-BE49-F238E27FC236}">
                <a16:creationId xmlns:a16="http://schemas.microsoft.com/office/drawing/2014/main" id="{5C6A64C4-3621-59A2-7EEE-05614E992B9D}"/>
              </a:ext>
            </a:extLst>
          </p:cNvPr>
          <p:cNvSpPr txBox="1"/>
          <p:nvPr/>
        </p:nvSpPr>
        <p:spPr>
          <a:xfrm>
            <a:off x="5813195" y="6006443"/>
            <a:ext cx="5740923" cy="584775"/>
          </a:xfrm>
          <a:prstGeom prst="rect">
            <a:avLst/>
          </a:prstGeom>
          <a:noFill/>
        </p:spPr>
        <p:txBody>
          <a:bodyPr wrap="square" rtlCol="0">
            <a:spAutoFit/>
          </a:bodyPr>
          <a:lstStyle/>
          <a:p>
            <a:pPr algn="ctr"/>
            <a:r>
              <a:rPr lang="en-US" sz="3200"/>
              <a:t>Grades K-8</a:t>
            </a:r>
          </a:p>
        </p:txBody>
      </p:sp>
      <p:pic>
        <p:nvPicPr>
          <p:cNvPr id="7" name="Picture 6">
            <a:extLst>
              <a:ext uri="{FF2B5EF4-FFF2-40B4-BE49-F238E27FC236}">
                <a16:creationId xmlns:a16="http://schemas.microsoft.com/office/drawing/2014/main" id="{2EF97EB9-A99A-B8FA-4728-9A8EB3AD6B2A}"/>
              </a:ext>
            </a:extLst>
          </p:cNvPr>
          <p:cNvPicPr>
            <a:picLocks noChangeAspect="1"/>
          </p:cNvPicPr>
          <p:nvPr/>
        </p:nvPicPr>
        <p:blipFill>
          <a:blip r:embed="rId4"/>
          <a:stretch>
            <a:fillRect/>
          </a:stretch>
        </p:blipFill>
        <p:spPr>
          <a:xfrm>
            <a:off x="5645416" y="1510682"/>
            <a:ext cx="6442888" cy="4248058"/>
          </a:xfrm>
          <a:prstGeom prst="rect">
            <a:avLst/>
          </a:prstGeom>
        </p:spPr>
      </p:pic>
    </p:spTree>
    <p:custDataLst>
      <p:tags r:id="rId1"/>
    </p:custDataLst>
    <p:extLst>
      <p:ext uri="{BB962C8B-B14F-4D97-AF65-F5344CB8AC3E}">
        <p14:creationId xmlns:p14="http://schemas.microsoft.com/office/powerpoint/2010/main" val="2644504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ay with a donut and a milk carton&#10;&#10;Description automatically generated">
            <a:extLst>
              <a:ext uri="{FF2B5EF4-FFF2-40B4-BE49-F238E27FC236}">
                <a16:creationId xmlns:a16="http://schemas.microsoft.com/office/drawing/2014/main" id="{8CE92A14-7D0E-EBC2-D2EA-27B30103A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268" y="1411550"/>
            <a:ext cx="8241257" cy="4635707"/>
          </a:xfrm>
          <a:prstGeom prst="rect">
            <a:avLst/>
          </a:prstGeom>
        </p:spPr>
      </p:pic>
      <p:sp>
        <p:nvSpPr>
          <p:cNvPr id="2" name="Title 1">
            <a:extLst>
              <a:ext uri="{FF2B5EF4-FFF2-40B4-BE49-F238E27FC236}">
                <a16:creationId xmlns:a16="http://schemas.microsoft.com/office/drawing/2014/main" id="{2BEF60FA-4DD8-3D6C-7281-8EF9ACC0D123}"/>
              </a:ext>
            </a:extLst>
          </p:cNvPr>
          <p:cNvSpPr>
            <a:spLocks noGrp="1"/>
          </p:cNvSpPr>
          <p:nvPr>
            <p:ph type="title"/>
          </p:nvPr>
        </p:nvSpPr>
        <p:spPr>
          <a:xfrm>
            <a:off x="737647" y="365125"/>
            <a:ext cx="10515600" cy="1325563"/>
          </a:xfrm>
        </p:spPr>
        <p:txBody>
          <a:bodyPr>
            <a:normAutofit/>
          </a:bodyPr>
          <a:lstStyle/>
          <a:p>
            <a:pPr algn="ctr"/>
            <a:r>
              <a:rPr lang="en-US" sz="5400" b="1"/>
              <a:t>Breakfast Reimbursable meal?</a:t>
            </a:r>
          </a:p>
        </p:txBody>
      </p:sp>
      <p:sp>
        <p:nvSpPr>
          <p:cNvPr id="12" name="TextBox 11">
            <a:extLst>
              <a:ext uri="{FF2B5EF4-FFF2-40B4-BE49-F238E27FC236}">
                <a16:creationId xmlns:a16="http://schemas.microsoft.com/office/drawing/2014/main" id="{E7CA03C4-2A7D-0F69-6BEC-7F2DDAA43AFD}"/>
              </a:ext>
            </a:extLst>
          </p:cNvPr>
          <p:cNvSpPr txBox="1"/>
          <p:nvPr/>
        </p:nvSpPr>
        <p:spPr>
          <a:xfrm>
            <a:off x="103696" y="1634534"/>
            <a:ext cx="5891751" cy="4124206"/>
          </a:xfrm>
          <a:prstGeom prst="rect">
            <a:avLst/>
          </a:prstGeom>
          <a:noFill/>
        </p:spPr>
        <p:txBody>
          <a:bodyPr wrap="square" lIns="91440" tIns="45720" rIns="91440" bIns="45720" rtlCol="0" anchor="t">
            <a:spAutoFit/>
          </a:bodyPr>
          <a:lstStyle/>
          <a:p>
            <a:pPr algn="ctr"/>
            <a:r>
              <a:rPr lang="en-US" sz="3200" b="1" u="sng" dirty="0"/>
              <a:t>Menu Offered</a:t>
            </a:r>
          </a:p>
          <a:p>
            <a:endParaRPr lang="en-US" dirty="0"/>
          </a:p>
          <a:p>
            <a:r>
              <a:rPr lang="en-US" b="1" u="sng" dirty="0"/>
              <a:t>Grain/Meat (Meat Alternate):</a:t>
            </a:r>
            <a:endParaRPr lang="en-US" b="1" u="sng" dirty="0">
              <a:cs typeface="Calibri"/>
            </a:endParaRPr>
          </a:p>
          <a:p>
            <a:r>
              <a:rPr lang="en-US" dirty="0"/>
              <a:t>WG bagel (2 oz. eq) </a:t>
            </a:r>
            <a:endParaRPr lang="en-US" dirty="0">
              <a:cs typeface="Calibri"/>
            </a:endParaRPr>
          </a:p>
          <a:p>
            <a:r>
              <a:rPr lang="en-US" dirty="0"/>
              <a:t>1 oz eq. peanut butter (2 TBSP)</a:t>
            </a:r>
            <a:endParaRPr lang="en-US" dirty="0">
              <a:cs typeface="Calibri"/>
            </a:endParaRPr>
          </a:p>
          <a:p>
            <a:endParaRPr lang="en-US" dirty="0"/>
          </a:p>
          <a:p>
            <a:r>
              <a:rPr lang="en-US" b="1" u="sng" dirty="0"/>
              <a:t>Fruit/Vegetable:</a:t>
            </a:r>
            <a:endParaRPr lang="en-US" b="1" u="sng" dirty="0">
              <a:cs typeface="Calibri"/>
            </a:endParaRPr>
          </a:p>
          <a:p>
            <a:r>
              <a:rPr lang="en-US" dirty="0"/>
              <a:t>4 fl. oz grape juice (1/2 Cup)</a:t>
            </a:r>
            <a:endParaRPr lang="en-US" dirty="0">
              <a:cs typeface="Calibri"/>
            </a:endParaRPr>
          </a:p>
          <a:p>
            <a:r>
              <a:rPr lang="en-US" dirty="0"/>
              <a:t>½ cup peaches</a:t>
            </a:r>
            <a:endParaRPr lang="en-US" dirty="0">
              <a:cs typeface="Calibri"/>
            </a:endParaRPr>
          </a:p>
          <a:p>
            <a:endParaRPr lang="en-US" b="1" u="sng" dirty="0"/>
          </a:p>
          <a:p>
            <a:r>
              <a:rPr lang="en-US" b="1" u="sng" dirty="0"/>
              <a:t>Milk:</a:t>
            </a:r>
            <a:endParaRPr lang="en-US" b="1" u="sng" dirty="0">
              <a:cs typeface="Calibri"/>
            </a:endParaRPr>
          </a:p>
          <a:p>
            <a:r>
              <a:rPr lang="en-US" dirty="0"/>
              <a:t>1 cup: 1% unflavored milk and fat free flavored milk</a:t>
            </a:r>
          </a:p>
          <a:p>
            <a:endParaRPr lang="en-US" sz="1600" dirty="0"/>
          </a:p>
          <a:p>
            <a:endParaRPr lang="en-US" sz="1600" dirty="0"/>
          </a:p>
        </p:txBody>
      </p:sp>
      <p:sp>
        <p:nvSpPr>
          <p:cNvPr id="16" name="TextBox 15">
            <a:extLst>
              <a:ext uri="{FF2B5EF4-FFF2-40B4-BE49-F238E27FC236}">
                <a16:creationId xmlns:a16="http://schemas.microsoft.com/office/drawing/2014/main" id="{5C6A64C4-3621-59A2-7EEE-05614E992B9D}"/>
              </a:ext>
            </a:extLst>
          </p:cNvPr>
          <p:cNvSpPr txBox="1"/>
          <p:nvPr/>
        </p:nvSpPr>
        <p:spPr>
          <a:xfrm>
            <a:off x="5813195" y="5978865"/>
            <a:ext cx="5740923" cy="584775"/>
          </a:xfrm>
          <a:prstGeom prst="rect">
            <a:avLst/>
          </a:prstGeom>
          <a:noFill/>
        </p:spPr>
        <p:txBody>
          <a:bodyPr wrap="square" rtlCol="0">
            <a:spAutoFit/>
          </a:bodyPr>
          <a:lstStyle/>
          <a:p>
            <a:pPr algn="ctr"/>
            <a:r>
              <a:rPr lang="en-US" sz="3200"/>
              <a:t>Grades K-8</a:t>
            </a:r>
          </a:p>
        </p:txBody>
      </p:sp>
    </p:spTree>
    <p:custDataLst>
      <p:tags r:id="rId1"/>
    </p:custDataLst>
    <p:extLst>
      <p:ext uri="{BB962C8B-B14F-4D97-AF65-F5344CB8AC3E}">
        <p14:creationId xmlns:p14="http://schemas.microsoft.com/office/powerpoint/2010/main" val="292534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Off-page Connector 11">
            <a:extLst>
              <a:ext uri="{FF2B5EF4-FFF2-40B4-BE49-F238E27FC236}">
                <a16:creationId xmlns:a16="http://schemas.microsoft.com/office/drawing/2014/main" id="{FCB38904-AB84-CD44-B231-1226089AA19F}"/>
              </a:ext>
            </a:extLst>
          </p:cNvPr>
          <p:cNvSpPr/>
          <p:nvPr/>
        </p:nvSpPr>
        <p:spPr>
          <a:xfrm rot="5400000">
            <a:off x="3140676" y="4643182"/>
            <a:ext cx="239826" cy="326920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767691A-BA20-CC81-9DFD-D4E73BD9CB4A}"/>
              </a:ext>
            </a:extLst>
          </p:cNvPr>
          <p:cNvSpPr>
            <a:spLocks noGrp="1"/>
          </p:cNvSpPr>
          <p:nvPr>
            <p:ph type="title"/>
          </p:nvPr>
        </p:nvSpPr>
        <p:spPr>
          <a:xfrm>
            <a:off x="6598507" y="963830"/>
            <a:ext cx="5452387" cy="1579534"/>
          </a:xfrm>
        </p:spPr>
        <p:txBody>
          <a:bodyPr vert="horz" lIns="91440" tIns="45720" rIns="91440" bIns="45720" rtlCol="0" anchor="t">
            <a:normAutofit/>
          </a:bodyPr>
          <a:lstStyle/>
          <a:p>
            <a:r>
              <a:rPr lang="en-US" sz="5400" b="1"/>
              <a:t>Lunch</a:t>
            </a:r>
            <a:br>
              <a:rPr lang="en-US" sz="5400" b="1"/>
            </a:br>
            <a:r>
              <a:rPr lang="en-US" sz="5400" b="1"/>
              <a:t>Requirements</a:t>
            </a:r>
          </a:p>
        </p:txBody>
      </p:sp>
      <p:cxnSp>
        <p:nvCxnSpPr>
          <p:cNvPr id="14" name="Straight Connector 1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07B067B7-B554-9999-3C05-8360CDF37FC7}"/>
              </a:ext>
            </a:extLst>
          </p:cNvPr>
          <p:cNvSpPr txBox="1">
            <a:spLocks/>
          </p:cNvSpPr>
          <p:nvPr/>
        </p:nvSpPr>
        <p:spPr>
          <a:xfrm>
            <a:off x="6512011" y="2636047"/>
            <a:ext cx="5350475" cy="400555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020">
              <a:spcBef>
                <a:spcPts val="0"/>
              </a:spcBef>
              <a:spcAft>
                <a:spcPts val="600"/>
              </a:spcAft>
              <a:buClr>
                <a:schemeClr val="accent1"/>
              </a:buClr>
              <a:defRPr/>
            </a:pPr>
            <a:r>
              <a:rPr lang="en-US" sz="2400" b="1" u="sng"/>
              <a:t>5 Components</a:t>
            </a:r>
            <a:endParaRPr lang="en-US" sz="2400"/>
          </a:p>
          <a:p>
            <a:pPr marL="160020">
              <a:spcBef>
                <a:spcPts val="0"/>
              </a:spcBef>
              <a:spcAft>
                <a:spcPts val="600"/>
              </a:spcAft>
              <a:buClr>
                <a:schemeClr val="accent1"/>
              </a:buClr>
              <a:defRPr/>
            </a:pPr>
            <a:r>
              <a:rPr lang="en-US" sz="2400"/>
              <a:t>1. Fruits</a:t>
            </a:r>
          </a:p>
          <a:p>
            <a:pPr marL="160020">
              <a:spcBef>
                <a:spcPts val="0"/>
              </a:spcBef>
              <a:spcAft>
                <a:spcPts val="600"/>
              </a:spcAft>
              <a:buClr>
                <a:schemeClr val="accent1"/>
              </a:buClr>
              <a:defRPr/>
            </a:pPr>
            <a:r>
              <a:rPr lang="en-US" sz="2400"/>
              <a:t>2. Vegetables</a:t>
            </a:r>
          </a:p>
          <a:p>
            <a:pPr marL="617220" lvl="1">
              <a:spcBef>
                <a:spcPts val="0"/>
              </a:spcBef>
              <a:spcAft>
                <a:spcPts val="600"/>
              </a:spcAft>
              <a:buClr>
                <a:schemeClr val="accent2"/>
              </a:buClr>
              <a:defRPr/>
            </a:pPr>
            <a:r>
              <a:rPr lang="en-US" b="1">
                <a:solidFill>
                  <a:schemeClr val="accent6">
                    <a:lumMod val="75000"/>
                  </a:schemeClr>
                </a:solidFill>
              </a:rPr>
              <a:t>Dark Green</a:t>
            </a:r>
          </a:p>
          <a:p>
            <a:pPr marL="617220" lvl="1">
              <a:spcBef>
                <a:spcPts val="0"/>
              </a:spcBef>
              <a:spcAft>
                <a:spcPts val="600"/>
              </a:spcAft>
              <a:buClr>
                <a:schemeClr val="accent2"/>
              </a:buClr>
              <a:defRPr/>
            </a:pPr>
            <a:r>
              <a:rPr lang="en-US" b="1">
                <a:solidFill>
                  <a:srgbClr val="C00000"/>
                </a:solidFill>
              </a:rPr>
              <a:t>Red/Orange</a:t>
            </a:r>
          </a:p>
          <a:p>
            <a:pPr marL="617220" lvl="1">
              <a:spcBef>
                <a:spcPts val="0"/>
              </a:spcBef>
              <a:spcAft>
                <a:spcPts val="600"/>
              </a:spcAft>
              <a:buClr>
                <a:schemeClr val="accent2"/>
              </a:buClr>
              <a:defRPr/>
            </a:pPr>
            <a:r>
              <a:rPr lang="en-US" b="1">
                <a:solidFill>
                  <a:srgbClr val="7030A0"/>
                </a:solidFill>
              </a:rPr>
              <a:t>Beans/Peas (Lentils)</a:t>
            </a:r>
          </a:p>
          <a:p>
            <a:pPr marL="617220" lvl="1">
              <a:spcBef>
                <a:spcPts val="0"/>
              </a:spcBef>
              <a:spcAft>
                <a:spcPts val="600"/>
              </a:spcAft>
              <a:buClr>
                <a:schemeClr val="accent2"/>
              </a:buClr>
              <a:defRPr/>
            </a:pPr>
            <a:r>
              <a:rPr lang="en-US" b="1">
                <a:solidFill>
                  <a:srgbClr val="EC843E"/>
                </a:solidFill>
              </a:rPr>
              <a:t>Starchy</a:t>
            </a:r>
          </a:p>
          <a:p>
            <a:pPr marL="617220" lvl="1">
              <a:spcBef>
                <a:spcPts val="0"/>
              </a:spcBef>
              <a:spcAft>
                <a:spcPts val="600"/>
              </a:spcAft>
              <a:buClr>
                <a:schemeClr val="accent2"/>
              </a:buClr>
              <a:defRPr/>
            </a:pPr>
            <a:r>
              <a:rPr lang="en-US" b="1">
                <a:solidFill>
                  <a:srgbClr val="0070C0"/>
                </a:solidFill>
              </a:rPr>
              <a:t>Other</a:t>
            </a:r>
          </a:p>
          <a:p>
            <a:pPr marL="160020">
              <a:spcBef>
                <a:spcPts val="0"/>
              </a:spcBef>
              <a:spcAft>
                <a:spcPts val="600"/>
              </a:spcAft>
              <a:buClr>
                <a:schemeClr val="accent1"/>
              </a:buClr>
              <a:defRPr/>
            </a:pPr>
            <a:r>
              <a:rPr lang="en-US" sz="2400"/>
              <a:t>3. Grains</a:t>
            </a:r>
          </a:p>
          <a:p>
            <a:pPr marL="160020">
              <a:spcBef>
                <a:spcPts val="0"/>
              </a:spcBef>
              <a:spcAft>
                <a:spcPts val="600"/>
              </a:spcAft>
              <a:buClr>
                <a:schemeClr val="accent1"/>
              </a:buClr>
              <a:defRPr/>
            </a:pPr>
            <a:r>
              <a:rPr lang="en-US" sz="2400"/>
              <a:t>4. Meats/Meat Alternates</a:t>
            </a:r>
          </a:p>
          <a:p>
            <a:pPr marL="160020">
              <a:spcBef>
                <a:spcPts val="0"/>
              </a:spcBef>
              <a:spcAft>
                <a:spcPts val="600"/>
              </a:spcAft>
              <a:buClr>
                <a:schemeClr val="accent1"/>
              </a:buClr>
              <a:defRPr/>
            </a:pPr>
            <a:r>
              <a:rPr lang="en-US" sz="2400"/>
              <a:t>5. Fluid Milk</a:t>
            </a:r>
          </a:p>
          <a:p>
            <a:pPr marL="160020">
              <a:spcBef>
                <a:spcPts val="0"/>
              </a:spcBef>
              <a:spcAft>
                <a:spcPts val="600"/>
              </a:spcAft>
              <a:buClr>
                <a:schemeClr val="accent1"/>
              </a:buClr>
              <a:defRPr/>
            </a:pPr>
            <a:endParaRPr lang="en-US" sz="2400"/>
          </a:p>
          <a:p>
            <a:pPr marL="0" indent="0">
              <a:spcBef>
                <a:spcPts val="0"/>
              </a:spcBef>
              <a:spcAft>
                <a:spcPts val="600"/>
              </a:spcAft>
              <a:buClr>
                <a:schemeClr val="accent1"/>
              </a:buClr>
              <a:buNone/>
              <a:defRPr/>
            </a:pPr>
            <a:r>
              <a:rPr lang="en-US" sz="1900" i="1"/>
              <a:t>https://foodbuyingguide.fns.usda.gov/</a:t>
            </a:r>
          </a:p>
        </p:txBody>
      </p:sp>
      <p:sp>
        <p:nvSpPr>
          <p:cNvPr id="11" name="TextBox 10">
            <a:extLst>
              <a:ext uri="{FF2B5EF4-FFF2-40B4-BE49-F238E27FC236}">
                <a16:creationId xmlns:a16="http://schemas.microsoft.com/office/drawing/2014/main" id="{BC6C1560-6B92-06F1-B007-FD547D5DC235}"/>
              </a:ext>
            </a:extLst>
          </p:cNvPr>
          <p:cNvSpPr txBox="1"/>
          <p:nvPr/>
        </p:nvSpPr>
        <p:spPr>
          <a:xfrm>
            <a:off x="1907524" y="6147159"/>
            <a:ext cx="2706130" cy="246221"/>
          </a:xfrm>
          <a:prstGeom prst="rect">
            <a:avLst/>
          </a:prstGeom>
          <a:noFill/>
        </p:spPr>
        <p:txBody>
          <a:bodyPr wrap="square" rtlCol="0">
            <a:spAutoFit/>
          </a:bodyPr>
          <a:lstStyle/>
          <a:p>
            <a:pPr algn="ctr"/>
            <a:r>
              <a:rPr lang="en-US" sz="1000"/>
              <a:t>Hartford CSD</a:t>
            </a:r>
          </a:p>
        </p:txBody>
      </p:sp>
      <p:pic>
        <p:nvPicPr>
          <p:cNvPr id="7" name="Content Placeholder 6" descr="A tray of food on a table&#10;&#10;Description automatically generated">
            <a:extLst>
              <a:ext uri="{FF2B5EF4-FFF2-40B4-BE49-F238E27FC236}">
                <a16:creationId xmlns:a16="http://schemas.microsoft.com/office/drawing/2014/main" id="{896BB3AF-99C5-C2F0-43AA-8A1D95476CD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120" r="17666" b="2437"/>
          <a:stretch/>
        </p:blipFill>
        <p:spPr>
          <a:xfrm>
            <a:off x="582679" y="1753597"/>
            <a:ext cx="5740923" cy="4245238"/>
          </a:xfrm>
        </p:spPr>
      </p:pic>
    </p:spTree>
    <p:custDataLst>
      <p:tags r:id="rId1"/>
    </p:custDataLst>
    <p:extLst>
      <p:ext uri="{BB962C8B-B14F-4D97-AF65-F5344CB8AC3E}">
        <p14:creationId xmlns:p14="http://schemas.microsoft.com/office/powerpoint/2010/main" val="3247339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71E71-F3EF-67FC-E59F-1C23B0562606}"/>
              </a:ext>
            </a:extLst>
          </p:cNvPr>
          <p:cNvPicPr>
            <a:picLocks noChangeAspect="1"/>
          </p:cNvPicPr>
          <p:nvPr/>
        </p:nvPicPr>
        <p:blipFill rotWithShape="1">
          <a:blip r:embed="rId4"/>
          <a:srcRect t="5293" b="4053"/>
          <a:stretch/>
        </p:blipFill>
        <p:spPr>
          <a:xfrm>
            <a:off x="1140311" y="0"/>
            <a:ext cx="9789985" cy="6858000"/>
          </a:xfrm>
          <a:prstGeom prst="rect">
            <a:avLst/>
          </a:prstGeom>
        </p:spPr>
      </p:pic>
    </p:spTree>
    <p:custDataLst>
      <p:tags r:id="rId1"/>
    </p:custDataLst>
    <p:extLst>
      <p:ext uri="{BB962C8B-B14F-4D97-AF65-F5344CB8AC3E}">
        <p14:creationId xmlns:p14="http://schemas.microsoft.com/office/powerpoint/2010/main" val="2348963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Off-page Connector 11">
            <a:extLst>
              <a:ext uri="{FF2B5EF4-FFF2-40B4-BE49-F238E27FC236}">
                <a16:creationId xmlns:a16="http://schemas.microsoft.com/office/drawing/2014/main" id="{DC18E0C1-274C-248C-0649-DC3A64EA8120}"/>
              </a:ext>
            </a:extLst>
          </p:cNvPr>
          <p:cNvSpPr/>
          <p:nvPr/>
        </p:nvSpPr>
        <p:spPr>
          <a:xfrm rot="16200000">
            <a:off x="2451772" y="5053516"/>
            <a:ext cx="227987" cy="312627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6C9E93-128D-47C6-9BC3-19EC91A6BB9A}"/>
              </a:ext>
            </a:extLst>
          </p:cNvPr>
          <p:cNvSpPr>
            <a:spLocks noGrp="1"/>
          </p:cNvSpPr>
          <p:nvPr>
            <p:ph type="title"/>
          </p:nvPr>
        </p:nvSpPr>
        <p:spPr>
          <a:xfrm>
            <a:off x="-123092" y="149014"/>
            <a:ext cx="5862860" cy="1195128"/>
          </a:xfrm>
        </p:spPr>
        <p:txBody>
          <a:bodyPr>
            <a:noAutofit/>
          </a:bodyPr>
          <a:lstStyle/>
          <a:p>
            <a:pPr algn="ctr"/>
            <a:r>
              <a:rPr lang="en-US" sz="5400" b="1">
                <a:solidFill>
                  <a:srgbClr val="080B10"/>
                </a:solidFill>
              </a:rPr>
              <a:t>Offer vs. Serve </a:t>
            </a:r>
            <a:br>
              <a:rPr lang="en-US" sz="5400" b="1">
                <a:solidFill>
                  <a:srgbClr val="080B10"/>
                </a:solidFill>
              </a:rPr>
            </a:br>
            <a:r>
              <a:rPr lang="en-US" sz="5400" b="1">
                <a:solidFill>
                  <a:srgbClr val="080B10"/>
                </a:solidFill>
              </a:rPr>
              <a:t>Lunch</a:t>
            </a:r>
          </a:p>
        </p:txBody>
      </p:sp>
      <p:graphicFrame>
        <p:nvGraphicFramePr>
          <p:cNvPr id="25" name="Content Placeholder 5">
            <a:extLst>
              <a:ext uri="{FF2B5EF4-FFF2-40B4-BE49-F238E27FC236}">
                <a16:creationId xmlns:a16="http://schemas.microsoft.com/office/drawing/2014/main" id="{5073C1D8-1A15-55EE-1F10-3809202D8166}"/>
              </a:ext>
            </a:extLst>
          </p:cNvPr>
          <p:cNvGraphicFramePr>
            <a:graphicFrameLocks noGrp="1"/>
          </p:cNvGraphicFramePr>
          <p:nvPr>
            <p:ph idx="1"/>
            <p:extLst>
              <p:ext uri="{D42A27DB-BD31-4B8C-83A1-F6EECF244321}">
                <p14:modId xmlns:p14="http://schemas.microsoft.com/office/powerpoint/2010/main" val="2649281957"/>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group of plates of food on a counter&#10;&#10;Description automatically generated">
            <a:extLst>
              <a:ext uri="{FF2B5EF4-FFF2-40B4-BE49-F238E27FC236}">
                <a16:creationId xmlns:a16="http://schemas.microsoft.com/office/drawing/2014/main" id="{D98D06E5-2941-3B18-085F-8564EA44CF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597" y="1466502"/>
            <a:ext cx="3278692" cy="4371590"/>
          </a:xfrm>
          <a:prstGeom prst="rect">
            <a:avLst/>
          </a:prstGeom>
        </p:spPr>
      </p:pic>
      <p:sp>
        <p:nvSpPr>
          <p:cNvPr id="8" name="TextBox 7">
            <a:extLst>
              <a:ext uri="{FF2B5EF4-FFF2-40B4-BE49-F238E27FC236}">
                <a16:creationId xmlns:a16="http://schemas.microsoft.com/office/drawing/2014/main" id="{2CD9DB0B-5D5B-BA07-DF1E-2D4F8CE4CAFF}"/>
              </a:ext>
            </a:extLst>
          </p:cNvPr>
          <p:cNvSpPr txBox="1"/>
          <p:nvPr/>
        </p:nvSpPr>
        <p:spPr>
          <a:xfrm>
            <a:off x="887814" y="6462765"/>
            <a:ext cx="3241089" cy="246221"/>
          </a:xfrm>
          <a:prstGeom prst="rect">
            <a:avLst/>
          </a:prstGeom>
          <a:noFill/>
        </p:spPr>
        <p:txBody>
          <a:bodyPr wrap="square" rtlCol="0">
            <a:spAutoFit/>
          </a:bodyPr>
          <a:lstStyle/>
          <a:p>
            <a:pPr algn="ctr"/>
            <a:r>
              <a:rPr lang="en-US" sz="1000"/>
              <a:t>Huntington CSD</a:t>
            </a:r>
          </a:p>
        </p:txBody>
      </p:sp>
    </p:spTree>
    <p:custDataLst>
      <p:tags r:id="rId1"/>
    </p:custDataLst>
    <p:extLst>
      <p:ext uri="{BB962C8B-B14F-4D97-AF65-F5344CB8AC3E}">
        <p14:creationId xmlns:p14="http://schemas.microsoft.com/office/powerpoint/2010/main" val="1539856256"/>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7A6B5-CB9D-AA19-5C52-ECF389EB66D6}"/>
              </a:ext>
            </a:extLst>
          </p:cNvPr>
          <p:cNvSpPr>
            <a:spLocks noGrp="1"/>
          </p:cNvSpPr>
          <p:nvPr>
            <p:ph type="title"/>
          </p:nvPr>
        </p:nvSpPr>
        <p:spPr>
          <a:xfrm>
            <a:off x="838200" y="201579"/>
            <a:ext cx="10515600" cy="1325563"/>
          </a:xfrm>
        </p:spPr>
        <p:txBody>
          <a:bodyPr>
            <a:normAutofit/>
          </a:bodyPr>
          <a:lstStyle/>
          <a:p>
            <a:r>
              <a:rPr lang="en-US" sz="5400" b="1"/>
              <a:t>Updates to Nutrition Standards</a:t>
            </a:r>
          </a:p>
        </p:txBody>
      </p:sp>
      <p:sp>
        <p:nvSpPr>
          <p:cNvPr id="3" name="Content Placeholder 2">
            <a:extLst>
              <a:ext uri="{FF2B5EF4-FFF2-40B4-BE49-F238E27FC236}">
                <a16:creationId xmlns:a16="http://schemas.microsoft.com/office/drawing/2014/main" id="{2AD092AC-38EF-F75B-DF9D-9E45F2A09BA2}"/>
              </a:ext>
            </a:extLst>
          </p:cNvPr>
          <p:cNvSpPr>
            <a:spLocks noGrp="1"/>
          </p:cNvSpPr>
          <p:nvPr>
            <p:ph idx="1"/>
          </p:nvPr>
        </p:nvSpPr>
        <p:spPr>
          <a:xfrm>
            <a:off x="646559" y="1795439"/>
            <a:ext cx="10515600" cy="4649822"/>
          </a:xfrm>
        </p:spPr>
        <p:txBody>
          <a:bodyPr>
            <a:noAutofit/>
          </a:bodyPr>
          <a:lstStyle/>
          <a:p>
            <a:pPr marL="0" indent="0">
              <a:buNone/>
            </a:pPr>
            <a:endParaRPr lang="en-US" sz="2400" b="1" i="0" u="sng" dirty="0">
              <a:solidFill>
                <a:srgbClr val="0B253D"/>
              </a:solidFill>
              <a:effectLst/>
            </a:endParaRPr>
          </a:p>
          <a:p>
            <a:r>
              <a:rPr lang="en-US" sz="2400" dirty="0">
                <a:solidFill>
                  <a:srgbClr val="0B253D"/>
                </a:solidFill>
              </a:rPr>
              <a:t>Meal Modification</a:t>
            </a:r>
          </a:p>
          <a:p>
            <a:pPr lvl="1"/>
            <a:r>
              <a:rPr lang="en-US" sz="1600" dirty="0">
                <a:solidFill>
                  <a:srgbClr val="0B253D"/>
                </a:solidFill>
              </a:rPr>
              <a:t>The final rule explains in regulation that state licensed healthcare professionals and Registered Dietitians (RD/RDN) may substitute medical statements  </a:t>
            </a:r>
          </a:p>
          <a:p>
            <a:pPr lvl="1"/>
            <a:endParaRPr lang="en-US" sz="1600" dirty="0">
              <a:solidFill>
                <a:srgbClr val="0B253D"/>
              </a:solidFill>
            </a:endParaRPr>
          </a:p>
          <a:p>
            <a:r>
              <a:rPr lang="en-US" sz="2400" dirty="0">
                <a:solidFill>
                  <a:srgbClr val="0B253D"/>
                </a:solidFill>
              </a:rPr>
              <a:t>Clarification on Potable Water Requirements</a:t>
            </a:r>
          </a:p>
          <a:p>
            <a:pPr lvl="1"/>
            <a:r>
              <a:rPr lang="en-US" sz="1600" dirty="0">
                <a:solidFill>
                  <a:srgbClr val="0B253D"/>
                </a:solidFill>
              </a:rPr>
              <a:t>Adds the word “plain” to the potable water regulations to clarify this requirement</a:t>
            </a:r>
          </a:p>
          <a:p>
            <a:pPr marL="457200" lvl="1" indent="0">
              <a:buNone/>
            </a:pPr>
            <a:endParaRPr lang="en-US" sz="1600" dirty="0"/>
          </a:p>
          <a:p>
            <a:r>
              <a:rPr lang="en-US" sz="2400" dirty="0"/>
              <a:t>Professional Standards: Program Director Hiring Exemption</a:t>
            </a:r>
          </a:p>
          <a:p>
            <a:pPr lvl="1"/>
            <a:r>
              <a:rPr lang="en-US" sz="1600" dirty="0"/>
              <a:t>Medium or large LEAs may hire an individual without a Bachelor’s or Associate’s degree with at least 10 years of school nutrition program experience at the state agency’s discretion</a:t>
            </a:r>
          </a:p>
          <a:p>
            <a:pPr lvl="1"/>
            <a:endParaRPr lang="en-US" dirty="0"/>
          </a:p>
          <a:p>
            <a:pPr lvl="1"/>
            <a:endParaRPr lang="en-US" dirty="0"/>
          </a:p>
        </p:txBody>
      </p:sp>
    </p:spTree>
    <p:extLst>
      <p:ext uri="{BB962C8B-B14F-4D97-AF65-F5344CB8AC3E}">
        <p14:creationId xmlns:p14="http://schemas.microsoft.com/office/powerpoint/2010/main" val="3034855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60FA-4DD8-3D6C-7281-8EF9ACC0D123}"/>
              </a:ext>
            </a:extLst>
          </p:cNvPr>
          <p:cNvSpPr>
            <a:spLocks noGrp="1"/>
          </p:cNvSpPr>
          <p:nvPr>
            <p:ph type="title"/>
          </p:nvPr>
        </p:nvSpPr>
        <p:spPr>
          <a:xfrm>
            <a:off x="737647" y="23237"/>
            <a:ext cx="10515600" cy="1325563"/>
          </a:xfrm>
        </p:spPr>
        <p:txBody>
          <a:bodyPr>
            <a:normAutofit/>
          </a:bodyPr>
          <a:lstStyle/>
          <a:p>
            <a:pPr algn="ctr"/>
            <a:r>
              <a:rPr lang="en-US" sz="5400" b="1"/>
              <a:t>Lunch Reimbursable meal?</a:t>
            </a:r>
          </a:p>
        </p:txBody>
      </p:sp>
      <p:sp>
        <p:nvSpPr>
          <p:cNvPr id="12" name="TextBox 11">
            <a:extLst>
              <a:ext uri="{FF2B5EF4-FFF2-40B4-BE49-F238E27FC236}">
                <a16:creationId xmlns:a16="http://schemas.microsoft.com/office/drawing/2014/main" id="{E7CA03C4-2A7D-0F69-6BEC-7F2DDAA43AFD}"/>
              </a:ext>
            </a:extLst>
          </p:cNvPr>
          <p:cNvSpPr txBox="1"/>
          <p:nvPr/>
        </p:nvSpPr>
        <p:spPr>
          <a:xfrm>
            <a:off x="204249" y="1141410"/>
            <a:ext cx="5891751" cy="5786199"/>
          </a:xfrm>
          <a:prstGeom prst="rect">
            <a:avLst/>
          </a:prstGeom>
          <a:noFill/>
        </p:spPr>
        <p:txBody>
          <a:bodyPr wrap="square" lIns="91440" tIns="45720" rIns="91440" bIns="45720" rtlCol="0" anchor="t">
            <a:spAutoFit/>
          </a:bodyPr>
          <a:lstStyle/>
          <a:p>
            <a:pPr algn="ctr"/>
            <a:r>
              <a:rPr lang="en-US" sz="3200" b="1" u="sng" dirty="0"/>
              <a:t>Menu Offered</a:t>
            </a:r>
          </a:p>
          <a:p>
            <a:endParaRPr lang="en-US" dirty="0"/>
          </a:p>
          <a:p>
            <a:r>
              <a:rPr lang="en-US" b="1" u="sng" dirty="0"/>
              <a:t>Grain</a:t>
            </a:r>
            <a:endParaRPr lang="en-US" b="1" u="sng" dirty="0">
              <a:cs typeface="Calibri"/>
            </a:endParaRPr>
          </a:p>
          <a:p>
            <a:r>
              <a:rPr lang="en-US" dirty="0"/>
              <a:t>WG hamburger bun (2 oz. eq) </a:t>
            </a:r>
            <a:endParaRPr lang="en-US" dirty="0">
              <a:cs typeface="Calibri"/>
            </a:endParaRPr>
          </a:p>
          <a:p>
            <a:endParaRPr lang="en-US" dirty="0"/>
          </a:p>
          <a:p>
            <a:r>
              <a:rPr lang="en-US" b="1" u="sng" dirty="0"/>
              <a:t>Meat/Meat Alternate:</a:t>
            </a:r>
            <a:endParaRPr lang="en-US" dirty="0"/>
          </a:p>
          <a:p>
            <a:r>
              <a:rPr lang="en-US" dirty="0"/>
              <a:t>hamburger patty (2 oz. eq)</a:t>
            </a:r>
            <a:endParaRPr lang="en-US" dirty="0">
              <a:cs typeface="Calibri"/>
            </a:endParaRPr>
          </a:p>
          <a:p>
            <a:endParaRPr lang="en-US" dirty="0"/>
          </a:p>
          <a:p>
            <a:r>
              <a:rPr lang="en-US" b="1" u="sng" dirty="0"/>
              <a:t>Fruit</a:t>
            </a:r>
            <a:endParaRPr lang="en-US" b="1" u="sng" dirty="0">
              <a:cs typeface="Calibri"/>
            </a:endParaRPr>
          </a:p>
          <a:p>
            <a:r>
              <a:rPr lang="en-US" dirty="0"/>
              <a:t>4 fl. oz apple Juice (1/2 Cup)</a:t>
            </a:r>
            <a:endParaRPr lang="en-US" dirty="0">
              <a:cs typeface="Calibri"/>
            </a:endParaRPr>
          </a:p>
          <a:p>
            <a:r>
              <a:rPr lang="en-US" dirty="0"/>
              <a:t>½ cup peaches</a:t>
            </a:r>
            <a:endParaRPr lang="en-US" dirty="0">
              <a:cs typeface="Calibri"/>
            </a:endParaRPr>
          </a:p>
          <a:p>
            <a:endParaRPr lang="en-US" b="1" u="sng" dirty="0"/>
          </a:p>
          <a:p>
            <a:r>
              <a:rPr lang="en-US" b="1" u="sng" dirty="0"/>
              <a:t>Vegetable:</a:t>
            </a:r>
            <a:endParaRPr lang="en-US" b="1" u="sng" dirty="0">
              <a:cs typeface="Calibri"/>
            </a:endParaRPr>
          </a:p>
          <a:p>
            <a:r>
              <a:rPr lang="en-US" dirty="0"/>
              <a:t>½ cup green beans</a:t>
            </a:r>
            <a:endParaRPr lang="en-US" dirty="0">
              <a:cs typeface="Calibri"/>
            </a:endParaRPr>
          </a:p>
          <a:p>
            <a:r>
              <a:rPr lang="en-US" dirty="0"/>
              <a:t>½ cup mashed potatoes </a:t>
            </a:r>
            <a:endParaRPr lang="en-US" dirty="0">
              <a:cs typeface="Calibri"/>
            </a:endParaRPr>
          </a:p>
          <a:p>
            <a:endParaRPr lang="en-US" b="1" u="sng" dirty="0"/>
          </a:p>
          <a:p>
            <a:r>
              <a:rPr lang="en-US" b="1" u="sng" dirty="0"/>
              <a:t>Milk:</a:t>
            </a:r>
            <a:endParaRPr lang="en-US" b="1" u="sng" dirty="0">
              <a:cs typeface="Calibri"/>
            </a:endParaRPr>
          </a:p>
          <a:p>
            <a:r>
              <a:rPr lang="en-US" dirty="0"/>
              <a:t>1 cup: 1% unflavored milk and fat free flavored milk</a:t>
            </a:r>
          </a:p>
          <a:p>
            <a:endParaRPr lang="en-US" sz="1600" dirty="0"/>
          </a:p>
          <a:p>
            <a:endParaRPr lang="en-US" sz="1600" dirty="0"/>
          </a:p>
        </p:txBody>
      </p:sp>
      <p:sp>
        <p:nvSpPr>
          <p:cNvPr id="16" name="TextBox 15">
            <a:extLst>
              <a:ext uri="{FF2B5EF4-FFF2-40B4-BE49-F238E27FC236}">
                <a16:creationId xmlns:a16="http://schemas.microsoft.com/office/drawing/2014/main" id="{5C6A64C4-3621-59A2-7EEE-05614E992B9D}"/>
              </a:ext>
            </a:extLst>
          </p:cNvPr>
          <p:cNvSpPr txBox="1"/>
          <p:nvPr/>
        </p:nvSpPr>
        <p:spPr>
          <a:xfrm>
            <a:off x="5813195" y="5978865"/>
            <a:ext cx="5740923" cy="584775"/>
          </a:xfrm>
          <a:prstGeom prst="rect">
            <a:avLst/>
          </a:prstGeom>
          <a:noFill/>
        </p:spPr>
        <p:txBody>
          <a:bodyPr wrap="square" rtlCol="0">
            <a:spAutoFit/>
          </a:bodyPr>
          <a:lstStyle/>
          <a:p>
            <a:pPr algn="ctr"/>
            <a:r>
              <a:rPr lang="en-US" sz="3200"/>
              <a:t>Grades 9-12</a:t>
            </a:r>
          </a:p>
        </p:txBody>
      </p:sp>
      <p:pic>
        <p:nvPicPr>
          <p:cNvPr id="5" name="Picture 4" descr="A tray with food items on it&#10;&#10;Description automatically generated">
            <a:extLst>
              <a:ext uri="{FF2B5EF4-FFF2-40B4-BE49-F238E27FC236}">
                <a16:creationId xmlns:a16="http://schemas.microsoft.com/office/drawing/2014/main" id="{3A88F70B-4DC2-7687-8343-6D6A4D829C5C}"/>
              </a:ext>
            </a:extLst>
          </p:cNvPr>
          <p:cNvPicPr>
            <a:picLocks noChangeAspect="1"/>
          </p:cNvPicPr>
          <p:nvPr/>
        </p:nvPicPr>
        <p:blipFill rotWithShape="1">
          <a:blip r:embed="rId4">
            <a:extLst>
              <a:ext uri="{28A0092B-C50C-407E-A947-70E740481C1C}">
                <a14:useLocalDpi xmlns:a14="http://schemas.microsoft.com/office/drawing/2010/main" val="0"/>
              </a:ext>
            </a:extLst>
          </a:blip>
          <a:srcRect l="13194" t="4292" r="9445" b="4292"/>
          <a:stretch/>
        </p:blipFill>
        <p:spPr>
          <a:xfrm>
            <a:off x="5260120" y="1507067"/>
            <a:ext cx="6727631" cy="4471798"/>
          </a:xfrm>
          <a:prstGeom prst="rect">
            <a:avLst/>
          </a:prstGeom>
        </p:spPr>
      </p:pic>
    </p:spTree>
    <p:custDataLst>
      <p:tags r:id="rId1"/>
    </p:custDataLst>
    <p:extLst>
      <p:ext uri="{BB962C8B-B14F-4D97-AF65-F5344CB8AC3E}">
        <p14:creationId xmlns:p14="http://schemas.microsoft.com/office/powerpoint/2010/main" val="2369452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ay of food with a bowl of rice and a bowl of rice&#10;&#10;Description automatically generated">
            <a:extLst>
              <a:ext uri="{FF2B5EF4-FFF2-40B4-BE49-F238E27FC236}">
                <a16:creationId xmlns:a16="http://schemas.microsoft.com/office/drawing/2014/main" id="{DA5BB9C7-F6CA-E7E0-3AD3-90192E4A2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314" y="1280024"/>
            <a:ext cx="8403771" cy="4727121"/>
          </a:xfrm>
          <a:prstGeom prst="rect">
            <a:avLst/>
          </a:prstGeom>
        </p:spPr>
      </p:pic>
      <p:sp>
        <p:nvSpPr>
          <p:cNvPr id="2" name="Title 1">
            <a:extLst>
              <a:ext uri="{FF2B5EF4-FFF2-40B4-BE49-F238E27FC236}">
                <a16:creationId xmlns:a16="http://schemas.microsoft.com/office/drawing/2014/main" id="{2BEF60FA-4DD8-3D6C-7281-8EF9ACC0D123}"/>
              </a:ext>
            </a:extLst>
          </p:cNvPr>
          <p:cNvSpPr>
            <a:spLocks noGrp="1"/>
          </p:cNvSpPr>
          <p:nvPr>
            <p:ph type="title"/>
          </p:nvPr>
        </p:nvSpPr>
        <p:spPr>
          <a:xfrm>
            <a:off x="737647" y="23237"/>
            <a:ext cx="10515600" cy="1325563"/>
          </a:xfrm>
        </p:spPr>
        <p:txBody>
          <a:bodyPr>
            <a:normAutofit/>
          </a:bodyPr>
          <a:lstStyle/>
          <a:p>
            <a:pPr algn="ctr"/>
            <a:r>
              <a:rPr lang="en-US" sz="5400" b="1"/>
              <a:t>Reimbursable meal?</a:t>
            </a:r>
          </a:p>
        </p:txBody>
      </p:sp>
      <p:sp>
        <p:nvSpPr>
          <p:cNvPr id="12" name="TextBox 11">
            <a:extLst>
              <a:ext uri="{FF2B5EF4-FFF2-40B4-BE49-F238E27FC236}">
                <a16:creationId xmlns:a16="http://schemas.microsoft.com/office/drawing/2014/main" id="{E7CA03C4-2A7D-0F69-6BEC-7F2DDAA43AFD}"/>
              </a:ext>
            </a:extLst>
          </p:cNvPr>
          <p:cNvSpPr txBox="1"/>
          <p:nvPr/>
        </p:nvSpPr>
        <p:spPr>
          <a:xfrm>
            <a:off x="204249" y="1141410"/>
            <a:ext cx="5891751" cy="5847755"/>
          </a:xfrm>
          <a:prstGeom prst="rect">
            <a:avLst/>
          </a:prstGeom>
          <a:noFill/>
        </p:spPr>
        <p:txBody>
          <a:bodyPr wrap="square" lIns="91440" tIns="45720" rIns="91440" bIns="45720" rtlCol="0" anchor="t">
            <a:spAutoFit/>
          </a:bodyPr>
          <a:lstStyle/>
          <a:p>
            <a:pPr algn="ctr"/>
            <a:r>
              <a:rPr lang="en-US" sz="3200" b="1" u="sng" dirty="0"/>
              <a:t>Menu Offered</a:t>
            </a:r>
          </a:p>
          <a:p>
            <a:endParaRPr lang="en-US" dirty="0"/>
          </a:p>
          <a:p>
            <a:r>
              <a:rPr lang="en-US" b="1" u="sng" dirty="0"/>
              <a:t>Grain</a:t>
            </a:r>
            <a:endParaRPr lang="en-US" b="1" u="sng" dirty="0">
              <a:cs typeface="Calibri"/>
            </a:endParaRPr>
          </a:p>
          <a:p>
            <a:r>
              <a:rPr lang="en-US" dirty="0"/>
              <a:t>½ cup brown rice (1 oz eq)</a:t>
            </a:r>
            <a:endParaRPr lang="en-US" dirty="0">
              <a:cs typeface="Calibri"/>
            </a:endParaRPr>
          </a:p>
          <a:p>
            <a:endParaRPr lang="en-US" dirty="0"/>
          </a:p>
          <a:p>
            <a:r>
              <a:rPr lang="en-US" b="1" u="sng" dirty="0"/>
              <a:t>Meat/Meat Alternate:</a:t>
            </a:r>
            <a:endParaRPr lang="en-US" dirty="0"/>
          </a:p>
          <a:p>
            <a:r>
              <a:rPr lang="en-US" dirty="0"/>
              <a:t>chicken nuggets (2 oz eq)</a:t>
            </a:r>
            <a:endParaRPr lang="en-US" dirty="0">
              <a:cs typeface="Calibri"/>
            </a:endParaRPr>
          </a:p>
          <a:p>
            <a:endParaRPr lang="en-US" dirty="0"/>
          </a:p>
          <a:p>
            <a:r>
              <a:rPr lang="en-US" b="1" u="sng" dirty="0"/>
              <a:t>Fruit</a:t>
            </a:r>
            <a:endParaRPr lang="en-US" b="1" u="sng" dirty="0">
              <a:cs typeface="Calibri"/>
            </a:endParaRPr>
          </a:p>
          <a:p>
            <a:r>
              <a:rPr lang="en-US" dirty="0"/>
              <a:t>½ cup orange juice (4 </a:t>
            </a:r>
            <a:r>
              <a:rPr lang="en-US" dirty="0" err="1"/>
              <a:t>fl</a:t>
            </a:r>
            <a:r>
              <a:rPr lang="en-US" dirty="0"/>
              <a:t> oz)</a:t>
            </a:r>
            <a:endParaRPr lang="en-US" dirty="0">
              <a:cs typeface="Calibri"/>
            </a:endParaRPr>
          </a:p>
          <a:p>
            <a:r>
              <a:rPr lang="en-US" dirty="0"/>
              <a:t>½ cup apple slices</a:t>
            </a:r>
            <a:endParaRPr lang="en-US" dirty="0">
              <a:cs typeface="Calibri"/>
            </a:endParaRPr>
          </a:p>
          <a:p>
            <a:endParaRPr lang="en-US" b="1" u="sng" dirty="0"/>
          </a:p>
          <a:p>
            <a:r>
              <a:rPr lang="en-US" b="1" u="sng" dirty="0"/>
              <a:t>Vegetable:</a:t>
            </a:r>
            <a:endParaRPr lang="en-US" b="1" u="sng" dirty="0">
              <a:cs typeface="Calibri"/>
            </a:endParaRPr>
          </a:p>
          <a:p>
            <a:r>
              <a:rPr lang="en-US" dirty="0"/>
              <a:t>½ cup corn</a:t>
            </a:r>
            <a:endParaRPr lang="en-US" dirty="0">
              <a:cs typeface="Calibri"/>
            </a:endParaRPr>
          </a:p>
          <a:p>
            <a:r>
              <a:rPr lang="en-US" dirty="0"/>
              <a:t>½ cup carrot sticks</a:t>
            </a:r>
            <a:endParaRPr lang="en-US" dirty="0">
              <a:cs typeface="Calibri"/>
            </a:endParaRPr>
          </a:p>
          <a:p>
            <a:endParaRPr lang="en-US" b="1" u="sng" dirty="0"/>
          </a:p>
          <a:p>
            <a:r>
              <a:rPr lang="en-US" b="1" u="sng" dirty="0"/>
              <a:t>Milk:</a:t>
            </a:r>
            <a:endParaRPr lang="en-US" b="1" u="sng" dirty="0">
              <a:cs typeface="Calibri"/>
            </a:endParaRPr>
          </a:p>
          <a:p>
            <a:r>
              <a:rPr lang="en-US" dirty="0"/>
              <a:t>1 Cup: 1% white milk and fat free chocolate milk</a:t>
            </a:r>
          </a:p>
          <a:p>
            <a:endParaRPr lang="en-US" dirty="0">
              <a:cs typeface="Calibri" panose="020F0502020204030204"/>
            </a:endParaRPr>
          </a:p>
          <a:p>
            <a:endParaRPr lang="en-US" dirty="0">
              <a:cs typeface="Calibri" panose="020F0502020204030204"/>
            </a:endParaRPr>
          </a:p>
        </p:txBody>
      </p:sp>
      <p:sp>
        <p:nvSpPr>
          <p:cNvPr id="16" name="TextBox 15">
            <a:extLst>
              <a:ext uri="{FF2B5EF4-FFF2-40B4-BE49-F238E27FC236}">
                <a16:creationId xmlns:a16="http://schemas.microsoft.com/office/drawing/2014/main" id="{5C6A64C4-3621-59A2-7EEE-05614E992B9D}"/>
              </a:ext>
            </a:extLst>
          </p:cNvPr>
          <p:cNvSpPr txBox="1"/>
          <p:nvPr/>
        </p:nvSpPr>
        <p:spPr>
          <a:xfrm>
            <a:off x="5804162" y="6007146"/>
            <a:ext cx="5740923" cy="584775"/>
          </a:xfrm>
          <a:prstGeom prst="rect">
            <a:avLst/>
          </a:prstGeom>
          <a:noFill/>
        </p:spPr>
        <p:txBody>
          <a:bodyPr wrap="square" rtlCol="0">
            <a:spAutoFit/>
          </a:bodyPr>
          <a:lstStyle/>
          <a:p>
            <a:pPr algn="ctr"/>
            <a:r>
              <a:rPr lang="en-US" sz="3200"/>
              <a:t>Grades K-5</a:t>
            </a:r>
          </a:p>
        </p:txBody>
      </p:sp>
    </p:spTree>
    <p:custDataLst>
      <p:tags r:id="rId1"/>
    </p:custDataLst>
    <p:extLst>
      <p:ext uri="{BB962C8B-B14F-4D97-AF65-F5344CB8AC3E}">
        <p14:creationId xmlns:p14="http://schemas.microsoft.com/office/powerpoint/2010/main" val="2135283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60FA-4DD8-3D6C-7281-8EF9ACC0D123}"/>
              </a:ext>
            </a:extLst>
          </p:cNvPr>
          <p:cNvSpPr>
            <a:spLocks noGrp="1"/>
          </p:cNvSpPr>
          <p:nvPr>
            <p:ph type="title"/>
          </p:nvPr>
        </p:nvSpPr>
        <p:spPr>
          <a:xfrm>
            <a:off x="737647" y="23237"/>
            <a:ext cx="10515600" cy="1325563"/>
          </a:xfrm>
        </p:spPr>
        <p:txBody>
          <a:bodyPr>
            <a:normAutofit/>
          </a:bodyPr>
          <a:lstStyle/>
          <a:p>
            <a:pPr algn="ctr"/>
            <a:r>
              <a:rPr lang="en-US" sz="5400" b="1"/>
              <a:t>Reimbursable meal?</a:t>
            </a:r>
          </a:p>
        </p:txBody>
      </p:sp>
      <p:sp>
        <p:nvSpPr>
          <p:cNvPr id="12" name="TextBox 11">
            <a:extLst>
              <a:ext uri="{FF2B5EF4-FFF2-40B4-BE49-F238E27FC236}">
                <a16:creationId xmlns:a16="http://schemas.microsoft.com/office/drawing/2014/main" id="{E7CA03C4-2A7D-0F69-6BEC-7F2DDAA43AFD}"/>
              </a:ext>
            </a:extLst>
          </p:cNvPr>
          <p:cNvSpPr txBox="1"/>
          <p:nvPr/>
        </p:nvSpPr>
        <p:spPr>
          <a:xfrm>
            <a:off x="204249" y="1141410"/>
            <a:ext cx="5891751" cy="5786199"/>
          </a:xfrm>
          <a:prstGeom prst="rect">
            <a:avLst/>
          </a:prstGeom>
          <a:noFill/>
        </p:spPr>
        <p:txBody>
          <a:bodyPr wrap="square" lIns="91440" tIns="45720" rIns="91440" bIns="45720" rtlCol="0" anchor="t">
            <a:spAutoFit/>
          </a:bodyPr>
          <a:lstStyle/>
          <a:p>
            <a:pPr algn="ctr"/>
            <a:r>
              <a:rPr lang="en-US" sz="3200" b="1" u="sng" dirty="0"/>
              <a:t>Menu Offered</a:t>
            </a:r>
          </a:p>
          <a:p>
            <a:endParaRPr lang="en-US" dirty="0"/>
          </a:p>
          <a:p>
            <a:r>
              <a:rPr lang="en-US" b="1" u="sng" dirty="0"/>
              <a:t>Grain</a:t>
            </a:r>
            <a:endParaRPr lang="en-US" b="1" u="sng" dirty="0">
              <a:cs typeface="Calibri"/>
            </a:endParaRPr>
          </a:p>
          <a:p>
            <a:r>
              <a:rPr lang="en-US" dirty="0"/>
              <a:t>1 WG tortilla (1 oz eq)</a:t>
            </a:r>
            <a:endParaRPr lang="en-US" dirty="0">
              <a:cs typeface="Calibri"/>
            </a:endParaRPr>
          </a:p>
          <a:p>
            <a:endParaRPr lang="en-US" dirty="0"/>
          </a:p>
          <a:p>
            <a:r>
              <a:rPr lang="en-US" b="1" u="sng" dirty="0"/>
              <a:t>Meat/Meat Alternate:</a:t>
            </a:r>
            <a:endParaRPr lang="en-US" dirty="0"/>
          </a:p>
          <a:p>
            <a:r>
              <a:rPr lang="en-US" dirty="0"/>
              <a:t>chicken breast (2 oz eq)</a:t>
            </a:r>
            <a:endParaRPr lang="en-US" dirty="0">
              <a:cs typeface="Calibri"/>
            </a:endParaRPr>
          </a:p>
          <a:p>
            <a:endParaRPr lang="en-US" dirty="0"/>
          </a:p>
          <a:p>
            <a:r>
              <a:rPr lang="en-US" b="1" u="sng" dirty="0"/>
              <a:t>Fruit</a:t>
            </a:r>
            <a:endParaRPr lang="en-US" b="1" u="sng" dirty="0">
              <a:cs typeface="Calibri"/>
            </a:endParaRPr>
          </a:p>
          <a:p>
            <a:r>
              <a:rPr lang="en-US" dirty="0"/>
              <a:t>½ cup apple juice (4 </a:t>
            </a:r>
            <a:r>
              <a:rPr lang="en-US" dirty="0" err="1"/>
              <a:t>fl</a:t>
            </a:r>
            <a:r>
              <a:rPr lang="en-US" dirty="0"/>
              <a:t> oz)</a:t>
            </a:r>
            <a:endParaRPr lang="en-US" dirty="0">
              <a:cs typeface="Calibri"/>
            </a:endParaRPr>
          </a:p>
          <a:p>
            <a:r>
              <a:rPr lang="en-US" dirty="0"/>
              <a:t>½ cup fresh orange slices</a:t>
            </a:r>
            <a:endParaRPr lang="en-US" dirty="0">
              <a:cs typeface="Calibri"/>
            </a:endParaRPr>
          </a:p>
          <a:p>
            <a:endParaRPr lang="en-US" b="1" u="sng" dirty="0"/>
          </a:p>
          <a:p>
            <a:r>
              <a:rPr lang="en-US" b="1" u="sng" dirty="0"/>
              <a:t>Vegetable:</a:t>
            </a:r>
            <a:endParaRPr lang="en-US" b="1" u="sng" dirty="0">
              <a:cs typeface="Calibri"/>
            </a:endParaRPr>
          </a:p>
          <a:p>
            <a:r>
              <a:rPr lang="en-US" dirty="0"/>
              <a:t>½ cup broccoli</a:t>
            </a:r>
            <a:endParaRPr lang="en-US" dirty="0">
              <a:cs typeface="Calibri"/>
            </a:endParaRPr>
          </a:p>
          <a:p>
            <a:r>
              <a:rPr lang="en-US" dirty="0"/>
              <a:t>½ cup cucumber slices</a:t>
            </a:r>
            <a:endParaRPr lang="en-US" dirty="0">
              <a:cs typeface="Calibri"/>
            </a:endParaRPr>
          </a:p>
          <a:p>
            <a:endParaRPr lang="en-US" b="1" u="sng" dirty="0"/>
          </a:p>
          <a:p>
            <a:r>
              <a:rPr lang="en-US" b="1" u="sng" dirty="0"/>
              <a:t>Milk:</a:t>
            </a:r>
            <a:endParaRPr lang="en-US" b="1" u="sng" dirty="0">
              <a:cs typeface="Calibri"/>
            </a:endParaRPr>
          </a:p>
          <a:p>
            <a:r>
              <a:rPr lang="en-US" dirty="0"/>
              <a:t>1 cup: 1% unflavored and flavored milk</a:t>
            </a:r>
            <a:endParaRPr lang="en-US" dirty="0">
              <a:cs typeface="Calibri"/>
            </a:endParaRPr>
          </a:p>
          <a:p>
            <a:endParaRPr lang="en-US" dirty="0">
              <a:cs typeface="Calibri"/>
            </a:endParaRPr>
          </a:p>
          <a:p>
            <a:endParaRPr lang="en-US" sz="1600" dirty="0"/>
          </a:p>
        </p:txBody>
      </p:sp>
      <p:sp>
        <p:nvSpPr>
          <p:cNvPr id="16" name="TextBox 15">
            <a:extLst>
              <a:ext uri="{FF2B5EF4-FFF2-40B4-BE49-F238E27FC236}">
                <a16:creationId xmlns:a16="http://schemas.microsoft.com/office/drawing/2014/main" id="{5C6A64C4-3621-59A2-7EEE-05614E992B9D}"/>
              </a:ext>
            </a:extLst>
          </p:cNvPr>
          <p:cNvSpPr txBox="1"/>
          <p:nvPr/>
        </p:nvSpPr>
        <p:spPr>
          <a:xfrm>
            <a:off x="5804162" y="6007146"/>
            <a:ext cx="5740923" cy="584775"/>
          </a:xfrm>
          <a:prstGeom prst="rect">
            <a:avLst/>
          </a:prstGeom>
          <a:noFill/>
        </p:spPr>
        <p:txBody>
          <a:bodyPr wrap="square" rtlCol="0">
            <a:spAutoFit/>
          </a:bodyPr>
          <a:lstStyle/>
          <a:p>
            <a:pPr algn="ctr"/>
            <a:r>
              <a:rPr lang="en-US" sz="3200"/>
              <a:t>Grades K-8</a:t>
            </a:r>
          </a:p>
        </p:txBody>
      </p:sp>
      <p:pic>
        <p:nvPicPr>
          <p:cNvPr id="5" name="Picture 4">
            <a:extLst>
              <a:ext uri="{FF2B5EF4-FFF2-40B4-BE49-F238E27FC236}">
                <a16:creationId xmlns:a16="http://schemas.microsoft.com/office/drawing/2014/main" id="{D2BD2B0B-A3BC-4E9F-8A30-340C6778F610}"/>
              </a:ext>
            </a:extLst>
          </p:cNvPr>
          <p:cNvPicPr>
            <a:picLocks noChangeAspect="1"/>
          </p:cNvPicPr>
          <p:nvPr/>
        </p:nvPicPr>
        <p:blipFill rotWithShape="1">
          <a:blip r:embed="rId4"/>
          <a:srcRect l="12835" t="6186" r="10851" b="2130"/>
          <a:stretch/>
        </p:blipFill>
        <p:spPr>
          <a:xfrm>
            <a:off x="4942785" y="1345244"/>
            <a:ext cx="6843860" cy="4624979"/>
          </a:xfrm>
          <a:prstGeom prst="rect">
            <a:avLst/>
          </a:prstGeom>
        </p:spPr>
      </p:pic>
    </p:spTree>
    <p:custDataLst>
      <p:tags r:id="rId1"/>
    </p:custDataLst>
    <p:extLst>
      <p:ext uri="{BB962C8B-B14F-4D97-AF65-F5344CB8AC3E}">
        <p14:creationId xmlns:p14="http://schemas.microsoft.com/office/powerpoint/2010/main" val="354832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2B28A786-1B49-4DE2-82AF-E8643DEA46B3}"/>
              </a:ext>
            </a:extLst>
          </p:cNvPr>
          <p:cNvSpPr>
            <a:spLocks noGrp="1"/>
          </p:cNvSpPr>
          <p:nvPr>
            <p:ph type="title"/>
          </p:nvPr>
        </p:nvSpPr>
        <p:spPr>
          <a:xfrm>
            <a:off x="7022661" y="195842"/>
            <a:ext cx="4899708" cy="1655483"/>
          </a:xfrm>
        </p:spPr>
        <p:txBody>
          <a:bodyPr vert="horz" lIns="91440" tIns="45720" rIns="91440" bIns="45720" rtlCol="0" anchor="b">
            <a:normAutofit fontScale="90000"/>
          </a:bodyPr>
          <a:lstStyle/>
          <a:p>
            <a:pPr algn="ctr">
              <a:defRPr/>
            </a:pPr>
            <a:br>
              <a:rPr lang="en-US" sz="3700">
                <a:solidFill>
                  <a:schemeClr val="tx1">
                    <a:lumMod val="50000"/>
                  </a:schemeClr>
                </a:solidFill>
              </a:rPr>
            </a:br>
            <a:r>
              <a:rPr lang="en-US" sz="5400">
                <a:solidFill>
                  <a:srgbClr val="080B10"/>
                </a:solidFill>
              </a:rPr>
              <a:t>Fluid Milk Component</a:t>
            </a:r>
          </a:p>
        </p:txBody>
      </p:sp>
      <p:sp>
        <p:nvSpPr>
          <p:cNvPr id="13" name="Text Placeholder 5">
            <a:extLst>
              <a:ext uri="{FF2B5EF4-FFF2-40B4-BE49-F238E27FC236}">
                <a16:creationId xmlns:a16="http://schemas.microsoft.com/office/drawing/2014/main" id="{5991DE72-4AD4-4A83-B0B4-B9C7C7D3E268}"/>
              </a:ext>
            </a:extLst>
          </p:cNvPr>
          <p:cNvSpPr>
            <a:spLocks noGrp="1"/>
          </p:cNvSpPr>
          <p:nvPr>
            <p:ph type="body" idx="1"/>
          </p:nvPr>
        </p:nvSpPr>
        <p:spPr>
          <a:xfrm>
            <a:off x="7022661" y="2187855"/>
            <a:ext cx="4779698" cy="4474303"/>
          </a:xfrm>
        </p:spPr>
        <p:txBody>
          <a:bodyPr vert="horz" lIns="91440" tIns="45720" rIns="91440" bIns="45720" rtlCol="0">
            <a:normAutofit/>
          </a:bodyPr>
          <a:lstStyle/>
          <a:p>
            <a:pPr>
              <a:buClr>
                <a:schemeClr val="tx1"/>
              </a:buClr>
              <a:defRPr/>
            </a:pPr>
            <a:r>
              <a:rPr lang="en-US" sz="1600" b="1">
                <a:solidFill>
                  <a:schemeClr val="tx1">
                    <a:lumMod val="50000"/>
                  </a:schemeClr>
                </a:solidFill>
              </a:rPr>
              <a:t>1 cup unflavored milk must be offered daily at Breakfast &amp; Lunch</a:t>
            </a:r>
          </a:p>
          <a:p>
            <a:pPr marL="285750" indent="-285750">
              <a:buClr>
                <a:schemeClr val="tx1"/>
              </a:buClr>
              <a:buFont typeface="Arial" panose="020B0604020202020204" pitchFamily="34" charset="0"/>
              <a:buChar char="•"/>
              <a:defRPr/>
            </a:pPr>
            <a:r>
              <a:rPr lang="en-US" sz="1600">
                <a:solidFill>
                  <a:schemeClr val="tx1">
                    <a:lumMod val="50000"/>
                  </a:schemeClr>
                </a:solidFill>
              </a:rPr>
              <a:t>Must be 1% or fat-free</a:t>
            </a:r>
          </a:p>
          <a:p>
            <a:pPr marL="0" indent="-228600">
              <a:buClr>
                <a:schemeClr val="tx1"/>
              </a:buClr>
              <a:buFont typeface="Arial" panose="020B0604020202020204" pitchFamily="34" charset="0"/>
              <a:buChar char="•"/>
              <a:defRPr/>
            </a:pPr>
            <a:endParaRPr lang="en-US" sz="1600" b="1">
              <a:solidFill>
                <a:schemeClr val="tx1">
                  <a:lumMod val="50000"/>
                </a:schemeClr>
              </a:solidFill>
            </a:endParaRPr>
          </a:p>
          <a:p>
            <a:pPr>
              <a:buClr>
                <a:schemeClr val="tx1"/>
              </a:buClr>
              <a:defRPr/>
            </a:pPr>
            <a:r>
              <a:rPr lang="en-US" sz="1600" b="1">
                <a:solidFill>
                  <a:schemeClr val="tx1">
                    <a:lumMod val="50000"/>
                  </a:schemeClr>
                </a:solidFill>
              </a:rPr>
              <a:t>Must offer a variety of at least 2 types milk</a:t>
            </a:r>
          </a:p>
          <a:p>
            <a:pPr marL="342900" indent="-285750">
              <a:buClr>
                <a:schemeClr val="tx1"/>
              </a:buClr>
              <a:buFont typeface="Arial" panose="020B0604020202020204" pitchFamily="34" charset="0"/>
              <a:buChar char="•"/>
              <a:defRPr/>
            </a:pPr>
            <a:r>
              <a:rPr lang="en-US" sz="1600">
                <a:solidFill>
                  <a:schemeClr val="tx1">
                    <a:lumMod val="50000"/>
                  </a:schemeClr>
                </a:solidFill>
              </a:rPr>
              <a:t>1% or fat-free flavored milk may be offered</a:t>
            </a:r>
          </a:p>
          <a:p>
            <a:pPr marL="57150">
              <a:buClr>
                <a:schemeClr val="tx1"/>
              </a:buClr>
              <a:defRPr/>
            </a:pPr>
            <a:endParaRPr lang="en-US" sz="1600">
              <a:solidFill>
                <a:schemeClr val="tx1">
                  <a:lumMod val="50000"/>
                </a:schemeClr>
              </a:solidFill>
            </a:endParaRPr>
          </a:p>
          <a:p>
            <a:pPr marL="57150">
              <a:buClr>
                <a:schemeClr val="tx1"/>
              </a:buClr>
              <a:defRPr/>
            </a:pPr>
            <a:r>
              <a:rPr lang="en-US" sz="1600" b="1">
                <a:solidFill>
                  <a:schemeClr val="tx1">
                    <a:lumMod val="50000"/>
                  </a:schemeClr>
                </a:solidFill>
              </a:rPr>
              <a:t>Final Rule</a:t>
            </a:r>
          </a:p>
          <a:p>
            <a:pPr marL="342900" indent="-285750">
              <a:buClr>
                <a:schemeClr val="tx1"/>
              </a:buClr>
              <a:buFont typeface="Arial" panose="020B0604020202020204" pitchFamily="34" charset="0"/>
              <a:buChar char="•"/>
              <a:defRPr/>
            </a:pPr>
            <a:r>
              <a:rPr lang="en-US" sz="1600">
                <a:solidFill>
                  <a:schemeClr val="tx1">
                    <a:lumMod val="50000"/>
                  </a:schemeClr>
                </a:solidFill>
              </a:rPr>
              <a:t>No changes to the process to request fluid milk substitutes for non-disability students </a:t>
            </a:r>
          </a:p>
          <a:p>
            <a:pPr marL="342900" indent="-285750">
              <a:buClr>
                <a:schemeClr val="tx1"/>
              </a:buClr>
              <a:buFont typeface="Arial" panose="020B0604020202020204" pitchFamily="34" charset="0"/>
              <a:buChar char="•"/>
              <a:defRPr/>
            </a:pPr>
            <a:r>
              <a:rPr lang="en-US" sz="1600">
                <a:solidFill>
                  <a:schemeClr val="tx1">
                    <a:lumMod val="50000"/>
                  </a:schemeClr>
                </a:solidFill>
              </a:rPr>
              <a:t>Updates the unit of measurement of vitamins A and D requirements in school meal programs and CACFP </a:t>
            </a:r>
          </a:p>
          <a:p>
            <a:pPr marL="800100" lvl="1" indent="-285750">
              <a:buClr>
                <a:schemeClr val="tx1"/>
              </a:buClr>
              <a:buFont typeface="Arial" panose="020B0604020202020204" pitchFamily="34" charset="0"/>
              <a:buChar char="•"/>
              <a:defRPr/>
            </a:pPr>
            <a:r>
              <a:rPr lang="en-US" sz="1600">
                <a:solidFill>
                  <a:schemeClr val="tx1">
                    <a:lumMod val="50000"/>
                  </a:schemeClr>
                </a:solidFill>
              </a:rPr>
              <a:t>International units (IU) to micrograms (mcg)</a:t>
            </a:r>
          </a:p>
        </p:txBody>
      </p:sp>
      <p:sp>
        <p:nvSpPr>
          <p:cNvPr id="3" name="TextBox 2">
            <a:extLst>
              <a:ext uri="{FF2B5EF4-FFF2-40B4-BE49-F238E27FC236}">
                <a16:creationId xmlns:a16="http://schemas.microsoft.com/office/drawing/2014/main" id="{BE993BEF-84D4-DB55-7528-6A9351341DF6}"/>
              </a:ext>
            </a:extLst>
          </p:cNvPr>
          <p:cNvSpPr txBox="1"/>
          <p:nvPr/>
        </p:nvSpPr>
        <p:spPr>
          <a:xfrm>
            <a:off x="0" y="5765938"/>
            <a:ext cx="1828800" cy="246221"/>
          </a:xfrm>
          <a:prstGeom prst="rect">
            <a:avLst/>
          </a:prstGeom>
          <a:noFill/>
        </p:spPr>
        <p:txBody>
          <a:bodyPr wrap="square" rtlCol="0">
            <a:spAutoFit/>
          </a:bodyPr>
          <a:lstStyle/>
          <a:p>
            <a:r>
              <a:rPr lang="en-US" sz="1000">
                <a:solidFill>
                  <a:schemeClr val="bg1"/>
                </a:solidFill>
              </a:rPr>
              <a:t>Courtesy of Schuylerville CSD</a:t>
            </a:r>
          </a:p>
        </p:txBody>
      </p:sp>
      <p:pic>
        <p:nvPicPr>
          <p:cNvPr id="5" name="Picture Placeholder 4" descr="A two cartons of milk&#10;&#10;Description automatically generated">
            <a:extLst>
              <a:ext uri="{FF2B5EF4-FFF2-40B4-BE49-F238E27FC236}">
                <a16:creationId xmlns:a16="http://schemas.microsoft.com/office/drawing/2014/main" id="{BD50F67A-248B-C6E5-B04B-D4B10C555146}"/>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3396" t="5224" r="23495"/>
          <a:stretch/>
        </p:blipFill>
        <p:spPr>
          <a:xfrm>
            <a:off x="-10073" y="-54315"/>
            <a:ext cx="6832161" cy="6858000"/>
          </a:xfrm>
        </p:spPr>
      </p:pic>
      <p:sp>
        <p:nvSpPr>
          <p:cNvPr id="7" name="Flowchart: Off-page Connector 11">
            <a:extLst>
              <a:ext uri="{FF2B5EF4-FFF2-40B4-BE49-F238E27FC236}">
                <a16:creationId xmlns:a16="http://schemas.microsoft.com/office/drawing/2014/main" id="{12DD6C25-3ECE-DD28-1623-998D3C6579DC}"/>
              </a:ext>
            </a:extLst>
          </p:cNvPr>
          <p:cNvSpPr/>
          <p:nvPr/>
        </p:nvSpPr>
        <p:spPr>
          <a:xfrm rot="16200000">
            <a:off x="800406" y="4739713"/>
            <a:ext cx="227987" cy="312627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338BE2-3859-2316-372C-31C640043818}"/>
              </a:ext>
            </a:extLst>
          </p:cNvPr>
          <p:cNvSpPr txBox="1"/>
          <p:nvPr/>
        </p:nvSpPr>
        <p:spPr>
          <a:xfrm>
            <a:off x="190500" y="6188858"/>
            <a:ext cx="2413000" cy="246221"/>
          </a:xfrm>
          <a:prstGeom prst="rect">
            <a:avLst/>
          </a:prstGeom>
          <a:noFill/>
        </p:spPr>
        <p:txBody>
          <a:bodyPr wrap="square" rtlCol="0">
            <a:spAutoFit/>
          </a:bodyPr>
          <a:lstStyle/>
          <a:p>
            <a:r>
              <a:rPr lang="en-US" sz="1000">
                <a:solidFill>
                  <a:schemeClr val="bg2">
                    <a:lumMod val="10000"/>
                  </a:schemeClr>
                </a:solidFill>
              </a:rPr>
              <a:t>Schuylerville CSD</a:t>
            </a:r>
          </a:p>
        </p:txBody>
      </p:sp>
    </p:spTree>
    <p:custDataLst>
      <p:tags r:id="rId1"/>
    </p:custDataLst>
    <p:extLst>
      <p:ext uri="{BB962C8B-B14F-4D97-AF65-F5344CB8AC3E}">
        <p14:creationId xmlns:p14="http://schemas.microsoft.com/office/powerpoint/2010/main" val="125532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Off-page Connector 11">
            <a:extLst>
              <a:ext uri="{FF2B5EF4-FFF2-40B4-BE49-F238E27FC236}">
                <a16:creationId xmlns:a16="http://schemas.microsoft.com/office/drawing/2014/main" id="{5BCFFD24-0754-87F5-A1C2-EB640FAFAD76}"/>
              </a:ext>
            </a:extLst>
          </p:cNvPr>
          <p:cNvSpPr/>
          <p:nvPr/>
        </p:nvSpPr>
        <p:spPr>
          <a:xfrm rot="5400000">
            <a:off x="8250984" y="4983940"/>
            <a:ext cx="227987" cy="312627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083F718-9AAA-C155-1263-BB439973B302}"/>
              </a:ext>
            </a:extLst>
          </p:cNvPr>
          <p:cNvSpPr>
            <a:spLocks noGrp="1"/>
          </p:cNvSpPr>
          <p:nvPr>
            <p:ph type="title"/>
          </p:nvPr>
        </p:nvSpPr>
        <p:spPr>
          <a:xfrm>
            <a:off x="-131885" y="360485"/>
            <a:ext cx="5583116" cy="1998107"/>
          </a:xfrm>
        </p:spPr>
        <p:txBody>
          <a:bodyPr vert="horz" lIns="91440" tIns="45720" rIns="91440" bIns="45720" rtlCol="0" anchor="b">
            <a:normAutofit fontScale="90000"/>
          </a:bodyPr>
          <a:lstStyle/>
          <a:p>
            <a:pPr algn="ctr"/>
            <a:br>
              <a:rPr lang="en-US" sz="5400" kern="1200">
                <a:solidFill>
                  <a:schemeClr val="tx1"/>
                </a:solidFill>
                <a:latin typeface="+mj-lt"/>
                <a:ea typeface="+mj-ea"/>
                <a:cs typeface="+mj-cs"/>
              </a:rPr>
            </a:br>
            <a:r>
              <a:rPr lang="en-US" sz="6000" b="1" kern="1200">
                <a:solidFill>
                  <a:schemeClr val="tx1"/>
                </a:solidFill>
                <a:latin typeface="+mj-lt"/>
                <a:ea typeface="+mj-ea"/>
                <a:cs typeface="+mj-cs"/>
              </a:rPr>
              <a:t>Daily Alternate Meals</a:t>
            </a:r>
          </a:p>
        </p:txBody>
      </p:sp>
      <p:sp>
        <p:nvSpPr>
          <p:cNvPr id="3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a:extLst>
              <a:ext uri="{FF2B5EF4-FFF2-40B4-BE49-F238E27FC236}">
                <a16:creationId xmlns:a16="http://schemas.microsoft.com/office/drawing/2014/main" id="{7D7B7C8D-5407-96B2-6C5C-4AD45FAB7424}"/>
              </a:ext>
            </a:extLst>
          </p:cNvPr>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Not required but could increase participation by adding to a variety of choices</a:t>
            </a:r>
          </a:p>
          <a:p>
            <a:pPr marL="0"/>
            <a:endParaRPr lang="en-US" sz="2200" i="1" dirty="0"/>
          </a:p>
          <a:p>
            <a:pPr marL="0" indent="0">
              <a:buNone/>
            </a:pPr>
            <a:r>
              <a:rPr lang="en-US" sz="2200" i="1" dirty="0"/>
              <a:t>Must comply with Meal Pattern Requirements for both breakfast and lunch</a:t>
            </a:r>
          </a:p>
        </p:txBody>
      </p:sp>
      <p:pic>
        <p:nvPicPr>
          <p:cNvPr id="8" name="Content Placeholder 7" descr="A shelf with food on it&#10;&#10;Description automatically generated">
            <a:extLst>
              <a:ext uri="{FF2B5EF4-FFF2-40B4-BE49-F238E27FC236}">
                <a16:creationId xmlns:a16="http://schemas.microsoft.com/office/drawing/2014/main" id="{A52532A9-30DF-021D-0133-03466436354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4316" r="-2" b="-2"/>
          <a:stretch/>
        </p:blipFill>
        <p:spPr>
          <a:xfrm>
            <a:off x="5561688" y="196928"/>
            <a:ext cx="5305126" cy="6060886"/>
          </a:xfrm>
          <a:prstGeom prst="rect">
            <a:avLst/>
          </a:prstGeom>
        </p:spPr>
      </p:pic>
      <p:sp>
        <p:nvSpPr>
          <p:cNvPr id="10" name="TextBox 9">
            <a:extLst>
              <a:ext uri="{FF2B5EF4-FFF2-40B4-BE49-F238E27FC236}">
                <a16:creationId xmlns:a16="http://schemas.microsoft.com/office/drawing/2014/main" id="{DC8D4846-405E-4EE2-0951-BB6A7A1C09E4}"/>
              </a:ext>
            </a:extLst>
          </p:cNvPr>
          <p:cNvSpPr txBox="1"/>
          <p:nvPr/>
        </p:nvSpPr>
        <p:spPr>
          <a:xfrm>
            <a:off x="6744432" y="6414851"/>
            <a:ext cx="3241089" cy="246221"/>
          </a:xfrm>
          <a:prstGeom prst="rect">
            <a:avLst/>
          </a:prstGeom>
          <a:noFill/>
        </p:spPr>
        <p:txBody>
          <a:bodyPr wrap="square" rtlCol="0">
            <a:spAutoFit/>
          </a:bodyPr>
          <a:lstStyle/>
          <a:p>
            <a:pPr algn="ctr"/>
            <a:r>
              <a:rPr lang="en-US" sz="1000"/>
              <a:t>East Greenbush CSD</a:t>
            </a:r>
          </a:p>
        </p:txBody>
      </p:sp>
    </p:spTree>
    <p:custDataLst>
      <p:tags r:id="rId1"/>
    </p:custDataLst>
    <p:extLst>
      <p:ext uri="{BB962C8B-B14F-4D97-AF65-F5344CB8AC3E}">
        <p14:creationId xmlns:p14="http://schemas.microsoft.com/office/powerpoint/2010/main" val="1378302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4626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2FC858-B208-6510-6F73-CA901BAAEB3D}"/>
              </a:ext>
            </a:extLst>
          </p:cNvPr>
          <p:cNvSpPr/>
          <p:nvPr/>
        </p:nvSpPr>
        <p:spPr>
          <a:xfrm>
            <a:off x="321732" y="4572000"/>
            <a:ext cx="7058306" cy="196426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256" y="4767072"/>
            <a:ext cx="6594189" cy="1625210"/>
          </a:xfrm>
        </p:spPr>
        <p:txBody>
          <a:bodyPr>
            <a:normAutofit/>
          </a:bodyPr>
          <a:lstStyle/>
          <a:p>
            <a:pPr algn="ctr"/>
            <a:r>
              <a:rPr lang="en-US" sz="5400" b="1">
                <a:solidFill>
                  <a:srgbClr val="FFFFFF"/>
                </a:solidFill>
                <a:latin typeface="+mn-lt"/>
              </a:rPr>
              <a:t>Compliance with</a:t>
            </a:r>
            <a:br>
              <a:rPr lang="en-US" sz="5400" b="1">
                <a:solidFill>
                  <a:srgbClr val="FFFFFF"/>
                </a:solidFill>
                <a:latin typeface="+mn-lt"/>
              </a:rPr>
            </a:br>
            <a:r>
              <a:rPr lang="en-US" sz="5400" b="1">
                <a:solidFill>
                  <a:srgbClr val="FFFFFF"/>
                </a:solidFill>
                <a:latin typeface="+mn-lt"/>
              </a:rPr>
              <a:t>Weekly Requirements</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quarter" idx="1"/>
          </p:nvPr>
        </p:nvSpPr>
        <p:spPr>
          <a:xfrm>
            <a:off x="7582563" y="518400"/>
            <a:ext cx="4225638" cy="6667200"/>
          </a:xfrm>
        </p:spPr>
        <p:txBody>
          <a:bodyPr anchor="t">
            <a:normAutofit/>
          </a:bodyPr>
          <a:lstStyle/>
          <a:p>
            <a:pPr marL="457200" indent="-457200">
              <a:buAutoNum type="arabicPeriod"/>
            </a:pPr>
            <a:r>
              <a:rPr lang="en-US" sz="2400">
                <a:solidFill>
                  <a:srgbClr val="FFFFFF"/>
                </a:solidFill>
              </a:rPr>
              <a:t>Ensure the contribution of each component is accounted for in </a:t>
            </a:r>
            <a:r>
              <a:rPr lang="en-US" sz="2400" b="1" u="sng">
                <a:solidFill>
                  <a:srgbClr val="FFFFFF"/>
                </a:solidFill>
              </a:rPr>
              <a:t>every</a:t>
            </a:r>
            <a:r>
              <a:rPr lang="en-US" sz="2400">
                <a:solidFill>
                  <a:srgbClr val="FFFFFF"/>
                </a:solidFill>
              </a:rPr>
              <a:t> meal offered</a:t>
            </a:r>
          </a:p>
          <a:p>
            <a:pPr marL="457200" indent="-457200">
              <a:buAutoNum type="arabicPeriod"/>
            </a:pPr>
            <a:endParaRPr lang="en-US" sz="800">
              <a:solidFill>
                <a:srgbClr val="FFFFFF"/>
              </a:solidFill>
            </a:endParaRPr>
          </a:p>
          <a:p>
            <a:pPr marL="457200" indent="-457200">
              <a:buAutoNum type="arabicPeriod"/>
            </a:pPr>
            <a:r>
              <a:rPr lang="en-US" sz="2400">
                <a:solidFill>
                  <a:srgbClr val="FFFFFF"/>
                </a:solidFill>
              </a:rPr>
              <a:t>Determine the lowest creditable amount offered each day</a:t>
            </a:r>
            <a:endParaRPr lang="en-US" sz="800">
              <a:solidFill>
                <a:srgbClr val="FFFFFF"/>
              </a:solidFill>
            </a:endParaRPr>
          </a:p>
          <a:p>
            <a:pPr marL="457200" indent="-457200">
              <a:buAutoNum type="arabicPeriod"/>
            </a:pPr>
            <a:endParaRPr lang="en-US" sz="800">
              <a:solidFill>
                <a:srgbClr val="FFFFFF"/>
              </a:solidFill>
            </a:endParaRPr>
          </a:p>
          <a:p>
            <a:pPr marL="457200" indent="-457200">
              <a:buAutoNum type="arabicPeriod"/>
            </a:pPr>
            <a:r>
              <a:rPr lang="en-US" sz="2400">
                <a:solidFill>
                  <a:srgbClr val="FFFFFF"/>
                </a:solidFill>
              </a:rPr>
              <a:t>Total the lowest creditable amounts to determine the weekly amount offered</a:t>
            </a:r>
          </a:p>
          <a:p>
            <a:pPr marL="457200" indent="-457200">
              <a:buAutoNum type="arabicPeriod"/>
            </a:pPr>
            <a:endParaRPr lang="en-US" sz="800">
              <a:solidFill>
                <a:srgbClr val="FFFFFF"/>
              </a:solidFill>
            </a:endParaRPr>
          </a:p>
          <a:p>
            <a:pPr marL="457200" indent="-457200">
              <a:buAutoNum type="arabicPeriod"/>
            </a:pPr>
            <a:r>
              <a:rPr lang="en-US" sz="2400">
                <a:solidFill>
                  <a:srgbClr val="FFFFFF"/>
                </a:solidFill>
              </a:rPr>
              <a:t>Reference Meal Pattern chart to ensure compliance</a:t>
            </a:r>
          </a:p>
          <a:p>
            <a:pPr marL="457200" indent="-457200">
              <a:buAutoNum type="arabicPeriod"/>
            </a:pPr>
            <a:endParaRPr lang="en-US" sz="1900">
              <a:solidFill>
                <a:srgbClr val="FFFFFF"/>
              </a:solidFill>
            </a:endParaRPr>
          </a:p>
          <a:p>
            <a:pPr marL="457200" indent="-457200">
              <a:buAutoNum type="arabicPeriod"/>
            </a:pPr>
            <a:endParaRPr lang="en-US" sz="1900">
              <a:solidFill>
                <a:srgbClr val="FFFFFF"/>
              </a:solidFill>
              <a:cs typeface="Calibri"/>
            </a:endParaRPr>
          </a:p>
          <a:p>
            <a:pPr marL="457200" lvl="1" indent="0">
              <a:buNone/>
            </a:pPr>
            <a:endParaRPr lang="en-US" sz="1900">
              <a:solidFill>
                <a:srgbClr val="FFFFFF"/>
              </a:solidFill>
            </a:endParaRPr>
          </a:p>
          <a:p>
            <a:pPr marL="320040" lvl="1" indent="0">
              <a:buNone/>
            </a:pPr>
            <a:endParaRPr lang="en-US" sz="1900">
              <a:solidFill>
                <a:srgbClr val="FFFFFF"/>
              </a:solidFill>
            </a:endParaRPr>
          </a:p>
        </p:txBody>
      </p:sp>
      <p:pic>
        <p:nvPicPr>
          <p:cNvPr id="5" name="Picture 4">
            <a:extLst>
              <a:ext uri="{FF2B5EF4-FFF2-40B4-BE49-F238E27FC236}">
                <a16:creationId xmlns:a16="http://schemas.microsoft.com/office/drawing/2014/main" id="{24533224-3108-40C6-885B-02B07B8B8F5C}"/>
              </a:ext>
            </a:extLst>
          </p:cNvPr>
          <p:cNvPicPr>
            <a:picLocks noChangeAspect="1"/>
          </p:cNvPicPr>
          <p:nvPr/>
        </p:nvPicPr>
        <p:blipFill>
          <a:blip r:embed="rId4"/>
          <a:stretch>
            <a:fillRect/>
          </a:stretch>
        </p:blipFill>
        <p:spPr>
          <a:xfrm>
            <a:off x="569939" y="107008"/>
            <a:ext cx="6561891" cy="4380062"/>
          </a:xfrm>
          <a:prstGeom prst="rect">
            <a:avLst/>
          </a:prstGeom>
        </p:spPr>
      </p:pic>
      <p:sp>
        <p:nvSpPr>
          <p:cNvPr id="7" name="Flowchart: Off-page Connector 11">
            <a:extLst>
              <a:ext uri="{FF2B5EF4-FFF2-40B4-BE49-F238E27FC236}">
                <a16:creationId xmlns:a16="http://schemas.microsoft.com/office/drawing/2014/main" id="{B8FAD5CC-14F3-5707-E967-2D56D439A5B9}"/>
              </a:ext>
            </a:extLst>
          </p:cNvPr>
          <p:cNvSpPr/>
          <p:nvPr/>
        </p:nvSpPr>
        <p:spPr>
          <a:xfrm rot="5400000">
            <a:off x="5279458" y="2327438"/>
            <a:ext cx="310278" cy="38908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C7C73F-342D-10A8-5D97-C9CAF321DC4E}"/>
              </a:ext>
            </a:extLst>
          </p:cNvPr>
          <p:cNvSpPr txBox="1"/>
          <p:nvPr/>
        </p:nvSpPr>
        <p:spPr>
          <a:xfrm>
            <a:off x="3755537" y="4149767"/>
            <a:ext cx="3358119" cy="246221"/>
          </a:xfrm>
          <a:prstGeom prst="rect">
            <a:avLst/>
          </a:prstGeom>
          <a:noFill/>
        </p:spPr>
        <p:txBody>
          <a:bodyPr wrap="square" rtlCol="0">
            <a:spAutoFit/>
          </a:bodyPr>
          <a:lstStyle/>
          <a:p>
            <a:pPr algn="ctr"/>
            <a:r>
              <a:rPr lang="en-US" sz="1000"/>
              <a:t>Hermon Dekalb CSD</a:t>
            </a:r>
          </a:p>
        </p:txBody>
      </p:sp>
    </p:spTree>
    <p:custDataLst>
      <p:tags r:id="rId1"/>
    </p:custDataLst>
    <p:extLst>
      <p:ext uri="{BB962C8B-B14F-4D97-AF65-F5344CB8AC3E}">
        <p14:creationId xmlns:p14="http://schemas.microsoft.com/office/powerpoint/2010/main" val="1638855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21" y="365125"/>
            <a:ext cx="11506200" cy="1687610"/>
          </a:xfrm>
        </p:spPr>
        <p:txBody>
          <a:bodyPr anchor="ctr">
            <a:normAutofit/>
          </a:bodyPr>
          <a:lstStyle/>
          <a:p>
            <a:br>
              <a:rPr lang="en-US" sz="3600"/>
            </a:br>
            <a:endParaRPr lang="en-US"/>
          </a:p>
        </p:txBody>
      </p:sp>
      <p:graphicFrame>
        <p:nvGraphicFramePr>
          <p:cNvPr id="4" name="Table 3">
            <a:extLst>
              <a:ext uri="{FF2B5EF4-FFF2-40B4-BE49-F238E27FC236}">
                <a16:creationId xmlns:a16="http://schemas.microsoft.com/office/drawing/2014/main" id="{CE985BC5-7CDC-41E0-B9D6-5EC55D49B050}"/>
              </a:ext>
            </a:extLst>
          </p:cNvPr>
          <p:cNvGraphicFramePr>
            <a:graphicFrameLocks noGrp="1"/>
          </p:cNvGraphicFramePr>
          <p:nvPr>
            <p:extLst>
              <p:ext uri="{D42A27DB-BD31-4B8C-83A1-F6EECF244321}">
                <p14:modId xmlns:p14="http://schemas.microsoft.com/office/powerpoint/2010/main" val="697414149"/>
              </p:ext>
            </p:extLst>
          </p:nvPr>
        </p:nvGraphicFramePr>
        <p:xfrm>
          <a:off x="2696743" y="616584"/>
          <a:ext cx="9474337" cy="6257585"/>
        </p:xfrm>
        <a:graphic>
          <a:graphicData uri="http://schemas.openxmlformats.org/drawingml/2006/table">
            <a:tbl>
              <a:tblPr firstRow="1" firstCol="1" bandRow="1">
                <a:tableStyleId>{616DA210-FB5B-4158-B5E0-FEB733F419BA}</a:tableStyleId>
              </a:tblPr>
              <a:tblGrid>
                <a:gridCol w="1894670">
                  <a:extLst>
                    <a:ext uri="{9D8B030D-6E8A-4147-A177-3AD203B41FA5}">
                      <a16:colId xmlns:a16="http://schemas.microsoft.com/office/drawing/2014/main" val="2723014638"/>
                    </a:ext>
                  </a:extLst>
                </a:gridCol>
                <a:gridCol w="1894670">
                  <a:extLst>
                    <a:ext uri="{9D8B030D-6E8A-4147-A177-3AD203B41FA5}">
                      <a16:colId xmlns:a16="http://schemas.microsoft.com/office/drawing/2014/main" val="987862678"/>
                    </a:ext>
                  </a:extLst>
                </a:gridCol>
                <a:gridCol w="1894670">
                  <a:extLst>
                    <a:ext uri="{9D8B030D-6E8A-4147-A177-3AD203B41FA5}">
                      <a16:colId xmlns:a16="http://schemas.microsoft.com/office/drawing/2014/main" val="3179705864"/>
                    </a:ext>
                  </a:extLst>
                </a:gridCol>
                <a:gridCol w="1894670">
                  <a:extLst>
                    <a:ext uri="{9D8B030D-6E8A-4147-A177-3AD203B41FA5}">
                      <a16:colId xmlns:a16="http://schemas.microsoft.com/office/drawing/2014/main" val="523702077"/>
                    </a:ext>
                  </a:extLst>
                </a:gridCol>
                <a:gridCol w="1895657">
                  <a:extLst>
                    <a:ext uri="{9D8B030D-6E8A-4147-A177-3AD203B41FA5}">
                      <a16:colId xmlns:a16="http://schemas.microsoft.com/office/drawing/2014/main" val="3884182052"/>
                    </a:ext>
                  </a:extLst>
                </a:gridCol>
              </a:tblGrid>
              <a:tr h="481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a:effectLst/>
                        </a:rPr>
                        <a:t>Monday</a:t>
                      </a:r>
                      <a:endParaRPr lang="en-US" sz="3600" b="0">
                        <a:effectLst/>
                        <a:latin typeface="Times New Roman"/>
                        <a:ea typeface="Times New Roman"/>
                      </a:endParaRPr>
                    </a:p>
                  </a:txBody>
                  <a:tcPr marL="68580" marR="68580" marT="0" marB="0">
                    <a:solidFill>
                      <a:schemeClr val="bg1">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a:effectLst/>
                        </a:rPr>
                        <a:t>Tuesday</a:t>
                      </a:r>
                      <a:endParaRPr lang="en-US" sz="3600">
                        <a:effectLst/>
                        <a:latin typeface="Times New Roman"/>
                        <a:ea typeface="Times New Roman"/>
                      </a:endParaRPr>
                    </a:p>
                  </a:txBody>
                  <a:tcPr marL="68580" marR="68580" marT="0" marB="0">
                    <a:solidFill>
                      <a:schemeClr val="bg1">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a:effectLst/>
                        </a:rPr>
                        <a:t>Wednesday</a:t>
                      </a:r>
                      <a:endParaRPr lang="en-US" sz="3600">
                        <a:effectLst/>
                        <a:latin typeface="Times New Roman"/>
                        <a:ea typeface="Times New Roman"/>
                      </a:endParaRPr>
                    </a:p>
                  </a:txBody>
                  <a:tcPr marL="68580" marR="68580" marT="0" marB="0">
                    <a:solidFill>
                      <a:schemeClr val="bg1">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a:effectLst/>
                        </a:rPr>
                        <a:t>Thursday</a:t>
                      </a:r>
                      <a:endParaRPr lang="en-US" sz="3600">
                        <a:effectLst/>
                        <a:latin typeface="Times New Roman"/>
                        <a:ea typeface="Times New Roman"/>
                      </a:endParaRPr>
                    </a:p>
                  </a:txBody>
                  <a:tcPr marL="68580" marR="68580" marT="0" marB="0">
                    <a:solidFill>
                      <a:schemeClr val="bg1">
                        <a:lumMod val="5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a:effectLst/>
                        </a:rPr>
                        <a:t>Friday</a:t>
                      </a:r>
                      <a:endParaRPr lang="en-US" sz="3600">
                        <a:effectLst/>
                        <a:latin typeface="Times New Roman"/>
                        <a:ea typeface="Times New Roman"/>
                      </a:endParaRPr>
                    </a:p>
                  </a:txBody>
                  <a:tcPr marL="68580" marR="68580" marT="0" marB="0">
                    <a:solidFill>
                      <a:schemeClr val="bg1">
                        <a:lumMod val="50000"/>
                      </a:schemeClr>
                    </a:solidFill>
                  </a:tcPr>
                </a:tc>
                <a:extLst>
                  <a:ext uri="{0D108BD9-81ED-4DB2-BD59-A6C34878D82A}">
                    <a16:rowId xmlns:a16="http://schemas.microsoft.com/office/drawing/2014/main" val="2946213554"/>
                  </a:ext>
                </a:extLst>
              </a:tr>
              <a:tr h="577623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spcBef>
                          <a:spcPts val="0"/>
                        </a:spcBef>
                        <a:spcAft>
                          <a:spcPts val="0"/>
                        </a:spcAft>
                      </a:pPr>
                      <a:r>
                        <a:rPr lang="en-US" sz="2000" b="0">
                          <a:effectLst/>
                        </a:rPr>
                        <a:t>Hamburger  </a:t>
                      </a:r>
                    </a:p>
                    <a:p>
                      <a:pPr marL="0" marR="0" algn="ctr">
                        <a:spcBef>
                          <a:spcPts val="0"/>
                        </a:spcBef>
                        <a:spcAft>
                          <a:spcPts val="0"/>
                        </a:spcAft>
                      </a:pPr>
                      <a:r>
                        <a:rPr lang="en-US" sz="2000" b="0">
                          <a:solidFill>
                            <a:srgbClr val="C00000"/>
                          </a:solidFill>
                          <a:effectLst/>
                        </a:rPr>
                        <a:t>2 oz.</a:t>
                      </a:r>
                      <a:r>
                        <a:rPr lang="en-US" sz="2000" b="0" baseline="0">
                          <a:solidFill>
                            <a:srgbClr val="C00000"/>
                          </a:solidFill>
                          <a:effectLst/>
                        </a:rPr>
                        <a:t> </a:t>
                      </a:r>
                      <a:r>
                        <a:rPr lang="en-US" sz="2000" b="0">
                          <a:solidFill>
                            <a:srgbClr val="C00000"/>
                          </a:solidFill>
                          <a:effectLst/>
                        </a:rPr>
                        <a:t>eq. grain </a:t>
                      </a:r>
                    </a:p>
                    <a:p>
                      <a:pPr marL="0" marR="0" algn="ctr">
                        <a:spcBef>
                          <a:spcPts val="0"/>
                        </a:spcBef>
                        <a:spcAft>
                          <a:spcPts val="0"/>
                        </a:spcAft>
                      </a:pPr>
                      <a:endParaRPr lang="en-US" sz="2000" b="0">
                        <a:effectLst/>
                      </a:endParaRPr>
                    </a:p>
                    <a:p>
                      <a:pPr marL="0" marR="0" algn="ctr">
                        <a:spcBef>
                          <a:spcPts val="0"/>
                        </a:spcBef>
                        <a:spcAft>
                          <a:spcPts val="0"/>
                        </a:spcAft>
                      </a:pPr>
                      <a:endParaRPr lang="en-US" sz="2000" b="0">
                        <a:effectLst/>
                      </a:endParaRPr>
                    </a:p>
                    <a:p>
                      <a:pPr marL="0" marR="0" algn="ctr">
                        <a:spcBef>
                          <a:spcPts val="0"/>
                        </a:spcBef>
                        <a:spcAft>
                          <a:spcPts val="0"/>
                        </a:spcAft>
                      </a:pPr>
                      <a:endParaRPr lang="en-US" sz="3200" b="0">
                        <a:effectLst/>
                      </a:endParaRPr>
                    </a:p>
                    <a:p>
                      <a:pPr marL="0" marR="0" algn="ctr">
                        <a:spcBef>
                          <a:spcPts val="0"/>
                        </a:spcBef>
                        <a:spcAft>
                          <a:spcPts val="0"/>
                        </a:spcAft>
                      </a:pPr>
                      <a:r>
                        <a:rPr lang="en-US" sz="2000" b="0">
                          <a:effectLst/>
                        </a:rPr>
                        <a:t>Bagel w/Yogurt  </a:t>
                      </a:r>
                      <a:r>
                        <a:rPr lang="en-US" sz="2000" b="0">
                          <a:solidFill>
                            <a:srgbClr val="C00000"/>
                          </a:solidFill>
                          <a:effectLst/>
                        </a:rPr>
                        <a:t>2 oz. eq. grain </a:t>
                      </a:r>
                    </a:p>
                    <a:p>
                      <a:pPr marL="0" marR="0" algn="ctr">
                        <a:spcBef>
                          <a:spcPts val="0"/>
                        </a:spcBef>
                        <a:spcAft>
                          <a:spcPts val="0"/>
                        </a:spcAft>
                      </a:pPr>
                      <a:r>
                        <a:rPr lang="en-US" sz="2000" b="0">
                          <a:effectLst/>
                        </a:rPr>
                        <a:t> </a:t>
                      </a:r>
                      <a:endParaRPr lang="en-US" sz="3200" b="0">
                        <a:effectLst/>
                      </a:endParaRPr>
                    </a:p>
                    <a:p>
                      <a:pPr marL="0" marR="0" algn="ctr">
                        <a:spcBef>
                          <a:spcPts val="0"/>
                        </a:spcBef>
                        <a:spcAft>
                          <a:spcPts val="0"/>
                        </a:spcAft>
                      </a:pPr>
                      <a:r>
                        <a:rPr lang="en-US" sz="2000" b="0">
                          <a:effectLst/>
                        </a:rPr>
                        <a:t> </a:t>
                      </a:r>
                    </a:p>
                    <a:p>
                      <a:pPr marL="0" marR="0" algn="ctr">
                        <a:spcBef>
                          <a:spcPts val="0"/>
                        </a:spcBef>
                        <a:spcAft>
                          <a:spcPts val="0"/>
                        </a:spcAft>
                      </a:pPr>
                      <a:endParaRPr lang="en-US" sz="2000" b="0">
                        <a:effectLst/>
                      </a:endParaRPr>
                    </a:p>
                    <a:p>
                      <a:pPr marL="0" marR="0" algn="ctr">
                        <a:spcBef>
                          <a:spcPts val="0"/>
                        </a:spcBef>
                        <a:spcAft>
                          <a:spcPts val="0"/>
                        </a:spcAft>
                      </a:pPr>
                      <a:endParaRPr lang="en-US" sz="2000" b="0">
                        <a:effectLst/>
                      </a:endParaRPr>
                    </a:p>
                    <a:p>
                      <a:pPr marL="0" marR="0" algn="ctr">
                        <a:spcBef>
                          <a:spcPts val="0"/>
                        </a:spcBef>
                        <a:spcAft>
                          <a:spcPts val="0"/>
                        </a:spcAft>
                      </a:pPr>
                      <a:endParaRPr lang="en-US" sz="3200" b="0">
                        <a:effectLst/>
                      </a:endParaRPr>
                    </a:p>
                    <a:p>
                      <a:pPr marL="0" marR="0" algn="ctr">
                        <a:spcBef>
                          <a:spcPts val="0"/>
                        </a:spcBef>
                        <a:spcAft>
                          <a:spcPts val="0"/>
                        </a:spcAft>
                      </a:pPr>
                      <a:r>
                        <a:rPr lang="en-US" sz="2000" b="0">
                          <a:effectLst/>
                        </a:rPr>
                        <a:t>Pizza </a:t>
                      </a:r>
                    </a:p>
                    <a:p>
                      <a:pPr marL="0" marR="0" algn="ctr">
                        <a:spcBef>
                          <a:spcPts val="0"/>
                        </a:spcBef>
                        <a:spcAft>
                          <a:spcPts val="0"/>
                        </a:spcAft>
                      </a:pPr>
                      <a:r>
                        <a:rPr lang="en-US" sz="2000" b="0" kern="1200">
                          <a:solidFill>
                            <a:srgbClr val="C00000"/>
                          </a:solidFill>
                          <a:effectLst/>
                        </a:rPr>
                        <a:t>1.5 oz. eq. grain </a:t>
                      </a:r>
                      <a:endParaRPr lang="en-US" sz="2400" b="0">
                        <a:solidFill>
                          <a:srgbClr val="C00000"/>
                        </a:solidFill>
                        <a:effectLst/>
                        <a:latin typeface="Times New Roman"/>
                        <a:ea typeface="Times New Roman"/>
                      </a:endParaRPr>
                    </a:p>
                  </a:txBody>
                  <a:tcPr marL="68580" marR="68580" marT="0" marB="0">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a:solidFill>
                            <a:schemeClr val="tx1"/>
                          </a:solidFill>
                          <a:effectLst/>
                        </a:rPr>
                        <a:t>Chicken Patty </a:t>
                      </a:r>
                    </a:p>
                    <a:p>
                      <a:pPr marL="0" marR="0" algn="ctr">
                        <a:spcBef>
                          <a:spcPts val="0"/>
                        </a:spcBef>
                        <a:spcAft>
                          <a:spcPts val="0"/>
                        </a:spcAft>
                      </a:pPr>
                      <a:r>
                        <a:rPr lang="en-US" sz="2000">
                          <a:solidFill>
                            <a:schemeClr val="tx1"/>
                          </a:solidFill>
                          <a:effectLst/>
                        </a:rPr>
                        <a:t>on a bun </a:t>
                      </a:r>
                    </a:p>
                    <a:p>
                      <a:pPr marL="0" marR="0" algn="ctr">
                        <a:spcBef>
                          <a:spcPts val="0"/>
                        </a:spcBef>
                        <a:spcAft>
                          <a:spcPts val="0"/>
                        </a:spcAft>
                      </a:pPr>
                      <a:r>
                        <a:rPr lang="en-US" sz="2000">
                          <a:solidFill>
                            <a:srgbClr val="C00000"/>
                          </a:solidFill>
                          <a:effectLst/>
                        </a:rPr>
                        <a:t>2 oz. eq. grain</a:t>
                      </a:r>
                    </a:p>
                    <a:p>
                      <a:pPr marL="0" marR="0" algn="ctr">
                        <a:spcBef>
                          <a:spcPts val="0"/>
                        </a:spcBef>
                        <a:spcAft>
                          <a:spcPts val="0"/>
                        </a:spcAft>
                      </a:pPr>
                      <a:r>
                        <a:rPr lang="en-US" sz="2000">
                          <a:effectLst/>
                        </a:rPr>
                        <a:t> </a:t>
                      </a:r>
                    </a:p>
                    <a:p>
                      <a:pPr marL="0" marR="0" algn="ctr">
                        <a:spcBef>
                          <a:spcPts val="0"/>
                        </a:spcBef>
                        <a:spcAft>
                          <a:spcPts val="0"/>
                        </a:spcAft>
                      </a:pPr>
                      <a:endParaRPr lang="en-US" sz="3200">
                        <a:effectLst/>
                      </a:endParaRPr>
                    </a:p>
                    <a:p>
                      <a:pPr marL="0" marR="0" algn="ctr">
                        <a:spcBef>
                          <a:spcPts val="0"/>
                        </a:spcBef>
                        <a:spcAft>
                          <a:spcPts val="0"/>
                        </a:spcAft>
                      </a:pPr>
                      <a:r>
                        <a:rPr lang="en-US" sz="2000">
                          <a:solidFill>
                            <a:schemeClr val="tx1"/>
                          </a:solidFill>
                          <a:effectLst/>
                        </a:rPr>
                        <a:t>Ham &amp; Cheese Sandwich</a:t>
                      </a:r>
                    </a:p>
                    <a:p>
                      <a:pPr marL="0" marR="0" algn="ctr">
                        <a:spcBef>
                          <a:spcPts val="0"/>
                        </a:spcBef>
                        <a:spcAft>
                          <a:spcPts val="0"/>
                        </a:spcAft>
                      </a:pPr>
                      <a:r>
                        <a:rPr lang="en-US" sz="2000">
                          <a:solidFill>
                            <a:srgbClr val="C00000"/>
                          </a:solidFill>
                          <a:effectLst/>
                        </a:rPr>
                        <a:t>2 oz. eq. grain</a:t>
                      </a:r>
                    </a:p>
                    <a:p>
                      <a:pPr marL="0" marR="0" algn="ctr">
                        <a:spcBef>
                          <a:spcPts val="0"/>
                        </a:spcBef>
                        <a:spcAft>
                          <a:spcPts val="0"/>
                        </a:spcAft>
                      </a:pPr>
                      <a:r>
                        <a:rPr lang="en-US" sz="2000">
                          <a:solidFill>
                            <a:srgbClr val="C00000"/>
                          </a:solidFill>
                          <a:effectLst/>
                        </a:rPr>
                        <a:t> </a:t>
                      </a:r>
                      <a:endParaRPr lang="en-US" sz="3200">
                        <a:solidFill>
                          <a:srgbClr val="C00000"/>
                        </a:solidFill>
                        <a:effectLst/>
                      </a:endParaRPr>
                    </a:p>
                    <a:p>
                      <a:pPr marL="0" marR="0" algn="ctr">
                        <a:spcBef>
                          <a:spcPts val="0"/>
                        </a:spcBef>
                        <a:spcAft>
                          <a:spcPts val="0"/>
                        </a:spcAft>
                      </a:pPr>
                      <a:endParaRPr lang="en-US" sz="2000">
                        <a:effectLst/>
                      </a:endParaRPr>
                    </a:p>
                    <a:p>
                      <a:pPr marL="0" marR="0" algn="ctr">
                        <a:spcBef>
                          <a:spcPts val="0"/>
                        </a:spcBef>
                        <a:spcAft>
                          <a:spcPts val="0"/>
                        </a:spcAft>
                      </a:pPr>
                      <a:endParaRPr lang="en-US" sz="3200" b="0">
                        <a:effectLst/>
                      </a:endParaRPr>
                    </a:p>
                    <a:p>
                      <a:pPr marL="0" marR="0" algn="ctr">
                        <a:spcBef>
                          <a:spcPts val="0"/>
                        </a:spcBef>
                        <a:spcAft>
                          <a:spcPts val="0"/>
                        </a:spcAft>
                      </a:pPr>
                      <a:endParaRPr lang="en-US" sz="2000" b="0">
                        <a:effectLst/>
                      </a:endParaRPr>
                    </a:p>
                    <a:p>
                      <a:pPr marL="0" marR="0" algn="ctr">
                        <a:spcBef>
                          <a:spcPts val="0"/>
                        </a:spcBef>
                        <a:spcAft>
                          <a:spcPts val="0"/>
                        </a:spcAft>
                      </a:pPr>
                      <a:r>
                        <a:rPr lang="en-US" sz="2000" b="0">
                          <a:effectLst/>
                        </a:rPr>
                        <a:t>Pizza </a:t>
                      </a:r>
                    </a:p>
                    <a:p>
                      <a:pPr marL="0" marR="0" algn="ctr">
                        <a:spcBef>
                          <a:spcPts val="0"/>
                        </a:spcBef>
                        <a:spcAft>
                          <a:spcPts val="0"/>
                        </a:spcAft>
                      </a:pPr>
                      <a:r>
                        <a:rPr lang="en-US" sz="2000" b="0" kern="1200">
                          <a:solidFill>
                            <a:srgbClr val="C00000"/>
                          </a:solidFill>
                          <a:effectLst/>
                        </a:rPr>
                        <a:t>1.5 oz. eq. grain </a:t>
                      </a:r>
                      <a:endParaRPr lang="en-US" sz="2000">
                        <a:solidFill>
                          <a:srgbClr val="C00000"/>
                        </a:solidFill>
                        <a:effectLst/>
                        <a:latin typeface="Times New Roman"/>
                        <a:ea typeface="Times New Roman"/>
                      </a:endParaRPr>
                    </a:p>
                  </a:txBody>
                  <a:tcPr marL="68580" marR="68580" marT="0" marB="0">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a:effectLst/>
                        </a:rPr>
                        <a:t>French Toast sticks w/Sausage </a:t>
                      </a:r>
                      <a:r>
                        <a:rPr lang="en-US" sz="2000">
                          <a:solidFill>
                            <a:srgbClr val="C00000"/>
                          </a:solidFill>
                          <a:effectLst/>
                        </a:rPr>
                        <a:t>2 oz.  eq. grain</a:t>
                      </a:r>
                      <a:endParaRPr lang="en-US" sz="3200">
                        <a:solidFill>
                          <a:srgbClr val="C00000"/>
                        </a:solidFill>
                        <a:effectLst/>
                      </a:endParaRPr>
                    </a:p>
                    <a:p>
                      <a:pPr marL="0" marR="0" algn="ctr">
                        <a:spcBef>
                          <a:spcPts val="0"/>
                        </a:spcBef>
                        <a:spcAft>
                          <a:spcPts val="0"/>
                        </a:spcAft>
                      </a:pPr>
                      <a:r>
                        <a:rPr lang="en-US" sz="2000">
                          <a:effectLst/>
                        </a:rPr>
                        <a:t> </a:t>
                      </a:r>
                    </a:p>
                    <a:p>
                      <a:pPr marL="0" marR="0" algn="ctr">
                        <a:spcBef>
                          <a:spcPts val="0"/>
                        </a:spcBef>
                        <a:spcAft>
                          <a:spcPts val="0"/>
                        </a:spcAft>
                      </a:pPr>
                      <a:endParaRPr lang="en-US" sz="3200">
                        <a:effectLst/>
                      </a:endParaRPr>
                    </a:p>
                    <a:p>
                      <a:pPr marL="0" marR="0" algn="ctr">
                        <a:spcBef>
                          <a:spcPts val="0"/>
                        </a:spcBef>
                        <a:spcAft>
                          <a:spcPts val="0"/>
                        </a:spcAft>
                      </a:pPr>
                      <a:r>
                        <a:rPr lang="en-US" sz="2000">
                          <a:effectLst/>
                        </a:rPr>
                        <a:t>Nachos</a:t>
                      </a:r>
                    </a:p>
                    <a:p>
                      <a:pPr marL="0" marR="0" algn="ctr">
                        <a:spcBef>
                          <a:spcPts val="0"/>
                        </a:spcBef>
                        <a:spcAft>
                          <a:spcPts val="0"/>
                        </a:spcAft>
                      </a:pPr>
                      <a:r>
                        <a:rPr lang="en-US" sz="2000">
                          <a:solidFill>
                            <a:srgbClr val="C00000"/>
                          </a:solidFill>
                          <a:effectLst/>
                        </a:rPr>
                        <a:t>2 oz. eq. grain</a:t>
                      </a:r>
                    </a:p>
                    <a:p>
                      <a:pPr marL="0" marR="0" algn="ctr">
                        <a:spcBef>
                          <a:spcPts val="0"/>
                        </a:spcBef>
                        <a:spcAft>
                          <a:spcPts val="0"/>
                        </a:spcAft>
                      </a:pPr>
                      <a:endParaRPr lang="en-US" sz="3200">
                        <a:solidFill>
                          <a:srgbClr val="C00000"/>
                        </a:solidFill>
                        <a:effectLst/>
                      </a:endParaRPr>
                    </a:p>
                    <a:p>
                      <a:pPr marL="0" marR="0" algn="ctr">
                        <a:spcBef>
                          <a:spcPts val="0"/>
                        </a:spcBef>
                        <a:spcAft>
                          <a:spcPts val="0"/>
                        </a:spcAft>
                      </a:pPr>
                      <a:r>
                        <a:rPr lang="en-US" sz="2000">
                          <a:effectLst/>
                        </a:rPr>
                        <a:t> </a:t>
                      </a:r>
                      <a:endParaRPr lang="en-US" sz="3200">
                        <a:effectLst/>
                      </a:endParaRPr>
                    </a:p>
                    <a:p>
                      <a:pPr marL="0" marR="0" algn="ctr">
                        <a:spcBef>
                          <a:spcPts val="0"/>
                        </a:spcBef>
                        <a:spcAft>
                          <a:spcPts val="0"/>
                        </a:spcAft>
                      </a:pPr>
                      <a:r>
                        <a:rPr lang="en-US" sz="2000">
                          <a:effectLst/>
                        </a:rPr>
                        <a:t> </a:t>
                      </a:r>
                    </a:p>
                    <a:p>
                      <a:pPr marL="0" marR="0" algn="ctr">
                        <a:spcBef>
                          <a:spcPts val="0"/>
                        </a:spcBef>
                        <a:spcAft>
                          <a:spcPts val="0"/>
                        </a:spcAft>
                      </a:pPr>
                      <a:endParaRPr lang="en-US" sz="3200">
                        <a:effectLst/>
                      </a:endParaRPr>
                    </a:p>
                    <a:p>
                      <a:pPr marL="0" marR="0" algn="ctr">
                        <a:spcBef>
                          <a:spcPts val="0"/>
                        </a:spcBef>
                        <a:spcAft>
                          <a:spcPts val="0"/>
                        </a:spcAft>
                      </a:pPr>
                      <a:r>
                        <a:rPr lang="en-US" sz="2000" b="0">
                          <a:effectLst/>
                        </a:rPr>
                        <a:t>Pizza </a:t>
                      </a:r>
                    </a:p>
                    <a:p>
                      <a:pPr marL="0" marR="0" algn="ctr">
                        <a:spcBef>
                          <a:spcPts val="0"/>
                        </a:spcBef>
                        <a:spcAft>
                          <a:spcPts val="0"/>
                        </a:spcAft>
                      </a:pPr>
                      <a:r>
                        <a:rPr lang="en-US" sz="2000" b="0" kern="1200">
                          <a:solidFill>
                            <a:srgbClr val="C00000"/>
                          </a:solidFill>
                          <a:effectLst/>
                        </a:rPr>
                        <a:t>1.5 oz. eq. grain</a:t>
                      </a:r>
                      <a:endParaRPr lang="en-US" sz="2400" b="0">
                        <a:solidFill>
                          <a:srgbClr val="C00000"/>
                        </a:solidFill>
                        <a:effectLst/>
                        <a:latin typeface="Times New Roman"/>
                        <a:ea typeface="Times New Roman"/>
                      </a:endParaRPr>
                    </a:p>
                  </a:txBody>
                  <a:tcPr marL="68580" marR="68580" marT="0" marB="0">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a:effectLst/>
                        </a:rPr>
                        <a:t>Chicken Nuggets </a:t>
                      </a:r>
                    </a:p>
                    <a:p>
                      <a:pPr marL="0" marR="0" algn="ctr">
                        <a:spcBef>
                          <a:spcPts val="0"/>
                        </a:spcBef>
                        <a:spcAft>
                          <a:spcPts val="0"/>
                        </a:spcAft>
                      </a:pPr>
                      <a:r>
                        <a:rPr lang="en-US" sz="2000" b="0" kern="1200">
                          <a:solidFill>
                            <a:srgbClr val="C00000"/>
                          </a:solidFill>
                          <a:effectLst/>
                        </a:rPr>
                        <a:t>1 oz. eq. grain</a:t>
                      </a:r>
                    </a:p>
                    <a:p>
                      <a:pPr marL="0" marR="0" algn="ctr">
                        <a:spcBef>
                          <a:spcPts val="0"/>
                        </a:spcBef>
                        <a:spcAft>
                          <a:spcPts val="0"/>
                        </a:spcAft>
                      </a:pPr>
                      <a:endParaRPr lang="en-US" sz="2400" b="0">
                        <a:solidFill>
                          <a:srgbClr val="C00000"/>
                        </a:solidFill>
                        <a:effectLst/>
                      </a:endParaRPr>
                    </a:p>
                    <a:p>
                      <a:pPr marL="0" marR="0" algn="ctr">
                        <a:spcBef>
                          <a:spcPts val="0"/>
                        </a:spcBef>
                        <a:spcAft>
                          <a:spcPts val="0"/>
                        </a:spcAft>
                      </a:pPr>
                      <a:endParaRPr lang="en-US" sz="3200">
                        <a:effectLst/>
                      </a:endParaRPr>
                    </a:p>
                    <a:p>
                      <a:pPr marL="0" marR="0" algn="ctr">
                        <a:spcBef>
                          <a:spcPts val="0"/>
                        </a:spcBef>
                        <a:spcAft>
                          <a:spcPts val="0"/>
                        </a:spcAft>
                      </a:pPr>
                      <a:r>
                        <a:rPr lang="en-US" sz="2000">
                          <a:effectLst/>
                        </a:rPr>
                        <a:t> </a:t>
                      </a:r>
                      <a:endParaRPr lang="en-US" sz="3200">
                        <a:effectLst/>
                      </a:endParaRPr>
                    </a:p>
                    <a:p>
                      <a:pPr marL="0" marR="0" algn="ctr">
                        <a:spcBef>
                          <a:spcPts val="0"/>
                        </a:spcBef>
                        <a:spcAft>
                          <a:spcPts val="0"/>
                        </a:spcAft>
                      </a:pPr>
                      <a:r>
                        <a:rPr lang="en-US" sz="2000">
                          <a:effectLst/>
                        </a:rPr>
                        <a:t>Turkey &amp; Cheese Wrap</a:t>
                      </a:r>
                    </a:p>
                    <a:p>
                      <a:pPr marL="0" marR="0" algn="ctr">
                        <a:spcBef>
                          <a:spcPts val="0"/>
                        </a:spcBef>
                        <a:spcAft>
                          <a:spcPts val="0"/>
                        </a:spcAft>
                      </a:pPr>
                      <a:r>
                        <a:rPr lang="en-US" sz="2000">
                          <a:solidFill>
                            <a:srgbClr val="C00000"/>
                          </a:solidFill>
                          <a:effectLst/>
                        </a:rPr>
                        <a:t>2 oz. eq. grain</a:t>
                      </a:r>
                    </a:p>
                    <a:p>
                      <a:pPr marL="0" marR="0" algn="ctr">
                        <a:spcBef>
                          <a:spcPts val="0"/>
                        </a:spcBef>
                        <a:spcAft>
                          <a:spcPts val="0"/>
                        </a:spcAft>
                      </a:pPr>
                      <a:endParaRPr lang="en-US" sz="3200">
                        <a:solidFill>
                          <a:srgbClr val="C00000"/>
                        </a:solidFill>
                        <a:effectLst/>
                      </a:endParaRPr>
                    </a:p>
                    <a:p>
                      <a:pPr marL="0" marR="0" algn="ctr">
                        <a:spcBef>
                          <a:spcPts val="0"/>
                        </a:spcBef>
                        <a:spcAft>
                          <a:spcPts val="0"/>
                        </a:spcAft>
                      </a:pPr>
                      <a:r>
                        <a:rPr lang="en-US" sz="2000">
                          <a:effectLst/>
                        </a:rPr>
                        <a:t> </a:t>
                      </a:r>
                    </a:p>
                    <a:p>
                      <a:pPr marL="0" marR="0" algn="ctr">
                        <a:spcBef>
                          <a:spcPts val="0"/>
                        </a:spcBef>
                        <a:spcAft>
                          <a:spcPts val="0"/>
                        </a:spcAft>
                      </a:pPr>
                      <a:endParaRPr lang="en-US" sz="800">
                        <a:effectLst/>
                      </a:endParaRPr>
                    </a:p>
                    <a:p>
                      <a:pPr marL="0" marR="0" algn="ctr">
                        <a:spcBef>
                          <a:spcPts val="0"/>
                        </a:spcBef>
                        <a:spcAft>
                          <a:spcPts val="0"/>
                        </a:spcAft>
                      </a:pPr>
                      <a:endParaRPr lang="en-US" sz="2000">
                        <a:effectLst/>
                      </a:endParaRPr>
                    </a:p>
                    <a:p>
                      <a:pPr marL="0" marR="0" algn="ctr">
                        <a:spcBef>
                          <a:spcPts val="0"/>
                        </a:spcBef>
                        <a:spcAft>
                          <a:spcPts val="0"/>
                        </a:spcAft>
                      </a:pPr>
                      <a:r>
                        <a:rPr lang="en-US" sz="2000" b="0">
                          <a:effectLst/>
                        </a:rPr>
                        <a:t>Pizza </a:t>
                      </a:r>
                    </a:p>
                    <a:p>
                      <a:pPr marL="0" marR="0" algn="ctr">
                        <a:spcBef>
                          <a:spcPts val="0"/>
                        </a:spcBef>
                        <a:spcAft>
                          <a:spcPts val="0"/>
                        </a:spcAft>
                      </a:pPr>
                      <a:r>
                        <a:rPr lang="en-US" sz="2000" b="0" kern="1200">
                          <a:solidFill>
                            <a:srgbClr val="C00000"/>
                          </a:solidFill>
                          <a:effectLst/>
                        </a:rPr>
                        <a:t>1.5 oz. eq. grain </a:t>
                      </a:r>
                      <a:endParaRPr lang="en-US" sz="2400" b="0">
                        <a:solidFill>
                          <a:srgbClr val="C00000"/>
                        </a:solidFill>
                        <a:effectLst/>
                        <a:latin typeface="Times New Roman"/>
                        <a:ea typeface="Times New Roman"/>
                      </a:endParaRPr>
                    </a:p>
                  </a:txBody>
                  <a:tcPr marL="68580" marR="68580" marT="0" marB="0">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a:effectLst/>
                        </a:rPr>
                        <a:t>Pizza Supreme </a:t>
                      </a:r>
                    </a:p>
                    <a:p>
                      <a:pPr marL="0" marR="0" algn="ctr">
                        <a:spcBef>
                          <a:spcPts val="0"/>
                        </a:spcBef>
                        <a:spcAft>
                          <a:spcPts val="0"/>
                        </a:spcAft>
                      </a:pPr>
                      <a:r>
                        <a:rPr lang="en-US" sz="2000">
                          <a:effectLst/>
                        </a:rPr>
                        <a:t> </a:t>
                      </a:r>
                      <a:r>
                        <a:rPr lang="en-US" sz="2000">
                          <a:solidFill>
                            <a:srgbClr val="C00000"/>
                          </a:solidFill>
                          <a:effectLst/>
                        </a:rPr>
                        <a:t>2 oz. eq. grain</a:t>
                      </a:r>
                    </a:p>
                    <a:p>
                      <a:pPr marL="0" marR="0" algn="ctr">
                        <a:spcBef>
                          <a:spcPts val="0"/>
                        </a:spcBef>
                        <a:spcAft>
                          <a:spcPts val="0"/>
                        </a:spcAft>
                      </a:pPr>
                      <a:r>
                        <a:rPr lang="en-US" sz="2000">
                          <a:solidFill>
                            <a:srgbClr val="C00000"/>
                          </a:solidFill>
                          <a:effectLst/>
                        </a:rPr>
                        <a:t> </a:t>
                      </a:r>
                      <a:endParaRPr lang="en-US" sz="3200">
                        <a:solidFill>
                          <a:srgbClr val="C00000"/>
                        </a:solidFill>
                        <a:effectLst/>
                      </a:endParaRPr>
                    </a:p>
                    <a:p>
                      <a:pPr marL="0" marR="0" algn="ctr">
                        <a:spcBef>
                          <a:spcPts val="0"/>
                        </a:spcBef>
                        <a:spcAft>
                          <a:spcPts val="0"/>
                        </a:spcAft>
                      </a:pPr>
                      <a:endParaRPr lang="en-US" sz="2000">
                        <a:effectLst/>
                      </a:endParaRPr>
                    </a:p>
                    <a:p>
                      <a:pPr marL="0" marR="0" algn="ctr">
                        <a:spcBef>
                          <a:spcPts val="0"/>
                        </a:spcBef>
                        <a:spcAft>
                          <a:spcPts val="0"/>
                        </a:spcAft>
                      </a:pPr>
                      <a:r>
                        <a:rPr lang="en-US" sz="2000">
                          <a:effectLst/>
                        </a:rPr>
                        <a:t> </a:t>
                      </a:r>
                    </a:p>
                    <a:p>
                      <a:pPr marL="0" marR="0" algn="ctr">
                        <a:spcBef>
                          <a:spcPts val="0"/>
                        </a:spcBef>
                        <a:spcAft>
                          <a:spcPts val="0"/>
                        </a:spcAft>
                      </a:pPr>
                      <a:endParaRPr lang="en-US" sz="3200">
                        <a:effectLst/>
                      </a:endParaRPr>
                    </a:p>
                    <a:p>
                      <a:pPr marL="0" marR="0" algn="ctr">
                        <a:spcBef>
                          <a:spcPts val="0"/>
                        </a:spcBef>
                        <a:spcAft>
                          <a:spcPts val="0"/>
                        </a:spcAft>
                      </a:pPr>
                      <a:r>
                        <a:rPr lang="en-US" sz="2000">
                          <a:effectLst/>
                        </a:rPr>
                        <a:t>Grilled Cheese </a:t>
                      </a:r>
                    </a:p>
                    <a:p>
                      <a:pPr marL="0" marR="0" algn="ctr">
                        <a:spcBef>
                          <a:spcPts val="0"/>
                        </a:spcBef>
                        <a:spcAft>
                          <a:spcPts val="0"/>
                        </a:spcAft>
                      </a:pPr>
                      <a:r>
                        <a:rPr lang="en-US" sz="2000">
                          <a:solidFill>
                            <a:srgbClr val="C00000"/>
                          </a:solidFill>
                          <a:effectLst/>
                        </a:rPr>
                        <a:t>2 oz eq grain</a:t>
                      </a:r>
                      <a:endParaRPr lang="en-US" sz="3200">
                        <a:solidFill>
                          <a:srgbClr val="C00000"/>
                        </a:solidFill>
                        <a:effectLst/>
                      </a:endParaRPr>
                    </a:p>
                    <a:p>
                      <a:pPr marL="0" marR="0" algn="ctr">
                        <a:spcBef>
                          <a:spcPts val="0"/>
                        </a:spcBef>
                        <a:spcAft>
                          <a:spcPts val="0"/>
                        </a:spcAft>
                      </a:pPr>
                      <a:r>
                        <a:rPr lang="en-US" sz="2000">
                          <a:effectLst/>
                        </a:rPr>
                        <a:t> </a:t>
                      </a:r>
                    </a:p>
                    <a:p>
                      <a:pPr marL="0" marR="0" algn="ctr">
                        <a:spcBef>
                          <a:spcPts val="0"/>
                        </a:spcBef>
                        <a:spcAft>
                          <a:spcPts val="0"/>
                        </a:spcAft>
                      </a:pPr>
                      <a:endParaRPr lang="en-US" sz="3200">
                        <a:effectLst/>
                      </a:endParaRPr>
                    </a:p>
                    <a:p>
                      <a:pPr marL="0" marR="0" algn="ctr">
                        <a:spcBef>
                          <a:spcPts val="0"/>
                        </a:spcBef>
                        <a:spcAft>
                          <a:spcPts val="0"/>
                        </a:spcAft>
                      </a:pPr>
                      <a:r>
                        <a:rPr lang="en-US" sz="2000">
                          <a:effectLst/>
                        </a:rPr>
                        <a:t> </a:t>
                      </a:r>
                      <a:endParaRPr lang="en-US" sz="3200">
                        <a:effectLst/>
                      </a:endParaRPr>
                    </a:p>
                    <a:p>
                      <a:pPr marL="0" marR="0" algn="ctr">
                        <a:spcBef>
                          <a:spcPts val="0"/>
                        </a:spcBef>
                        <a:spcAft>
                          <a:spcPts val="0"/>
                        </a:spcAft>
                      </a:pPr>
                      <a:r>
                        <a:rPr lang="en-US" sz="2000">
                          <a:effectLst/>
                        </a:rPr>
                        <a:t> </a:t>
                      </a:r>
                      <a:r>
                        <a:rPr lang="en-US" sz="2000" b="0">
                          <a:effectLst/>
                        </a:rPr>
                        <a:t>Pizza </a:t>
                      </a:r>
                    </a:p>
                    <a:p>
                      <a:pPr marL="0" marR="0" algn="ctr">
                        <a:spcBef>
                          <a:spcPts val="0"/>
                        </a:spcBef>
                        <a:spcAft>
                          <a:spcPts val="0"/>
                        </a:spcAft>
                      </a:pPr>
                      <a:r>
                        <a:rPr lang="en-US" sz="2000" b="0" kern="1200">
                          <a:solidFill>
                            <a:srgbClr val="C00000"/>
                          </a:solidFill>
                          <a:effectLst/>
                        </a:rPr>
                        <a:t>1.5 oz. eq. grain </a:t>
                      </a:r>
                      <a:endParaRPr lang="en-US" sz="3200">
                        <a:solidFill>
                          <a:srgbClr val="C00000"/>
                        </a:solidFill>
                        <a:effectLst/>
                        <a:latin typeface="Times New Roman"/>
                        <a:ea typeface="Times New Roman"/>
                      </a:endParaRPr>
                    </a:p>
                  </a:txBody>
                  <a:tcPr marL="68580" marR="68580" marT="0" marB="0">
                    <a:noFill/>
                  </a:tcPr>
                </a:tc>
                <a:extLst>
                  <a:ext uri="{0D108BD9-81ED-4DB2-BD59-A6C34878D82A}">
                    <a16:rowId xmlns:a16="http://schemas.microsoft.com/office/drawing/2014/main" val="3389801353"/>
                  </a:ext>
                </a:extLst>
              </a:tr>
            </a:tbl>
          </a:graphicData>
        </a:graphic>
      </p:graphicFrame>
      <p:sp>
        <p:nvSpPr>
          <p:cNvPr id="10" name="Rectangle: Rounded Corners 9">
            <a:extLst>
              <a:ext uri="{FF2B5EF4-FFF2-40B4-BE49-F238E27FC236}">
                <a16:creationId xmlns:a16="http://schemas.microsoft.com/office/drawing/2014/main" id="{C834A88B-4A10-D0F2-FFAF-13761571FC69}"/>
              </a:ext>
            </a:extLst>
          </p:cNvPr>
          <p:cNvSpPr/>
          <p:nvPr/>
        </p:nvSpPr>
        <p:spPr>
          <a:xfrm>
            <a:off x="2764154"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F19F1B-D08D-CDEA-8987-19BD52190254}"/>
              </a:ext>
            </a:extLst>
          </p:cNvPr>
          <p:cNvSpPr/>
          <p:nvPr/>
        </p:nvSpPr>
        <p:spPr>
          <a:xfrm>
            <a:off x="-1297221" y="-309883"/>
            <a:ext cx="2933700" cy="7315200"/>
          </a:xfrm>
          <a:prstGeom prst="rect">
            <a:avLst/>
          </a:prstGeom>
          <a:solidFill>
            <a:schemeClr val="accent4">
              <a:lumMod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238A667-140C-EA5F-75B5-C35F0CDFCC0D}"/>
              </a:ext>
            </a:extLst>
          </p:cNvPr>
          <p:cNvSpPr/>
          <p:nvPr/>
        </p:nvSpPr>
        <p:spPr>
          <a:xfrm>
            <a:off x="4676774"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F63DB85-C6FC-F64D-964D-6835F43F895A}"/>
              </a:ext>
            </a:extLst>
          </p:cNvPr>
          <p:cNvSpPr/>
          <p:nvPr/>
        </p:nvSpPr>
        <p:spPr>
          <a:xfrm>
            <a:off x="6589394"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612704C-B872-EB55-3B00-927AA1700224}"/>
              </a:ext>
            </a:extLst>
          </p:cNvPr>
          <p:cNvSpPr/>
          <p:nvPr/>
        </p:nvSpPr>
        <p:spPr>
          <a:xfrm>
            <a:off x="8418194" y="1079741"/>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72718F5-8AFC-2CD0-5D08-6B1C5A6B8A33}"/>
              </a:ext>
            </a:extLst>
          </p:cNvPr>
          <p:cNvSpPr/>
          <p:nvPr/>
        </p:nvSpPr>
        <p:spPr>
          <a:xfrm>
            <a:off x="10368914" y="480526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F09745-72A2-2E4F-916B-F4C746FB9DE9}"/>
              </a:ext>
            </a:extLst>
          </p:cNvPr>
          <p:cNvSpPr/>
          <p:nvPr/>
        </p:nvSpPr>
        <p:spPr>
          <a:xfrm>
            <a:off x="-400555" y="616584"/>
            <a:ext cx="3217460" cy="4077336"/>
          </a:xfrm>
          <a:prstGeom prst="rect">
            <a:avLst/>
          </a:prstGeom>
          <a:solidFill>
            <a:srgbClr val="688A26"/>
          </a:solidFill>
          <a:ln>
            <a:solidFill>
              <a:srgbClr val="688A26"/>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5400" b="1">
                <a:solidFill>
                  <a:schemeClr val="bg1"/>
                </a:solidFill>
              </a:rPr>
              <a:t>Example </a:t>
            </a:r>
          </a:p>
          <a:p>
            <a:pPr algn="ctr"/>
            <a:r>
              <a:rPr lang="en-US" sz="5400" b="1">
                <a:solidFill>
                  <a:schemeClr val="bg1"/>
                </a:solidFill>
              </a:rPr>
              <a:t>NSLP</a:t>
            </a:r>
          </a:p>
          <a:p>
            <a:pPr algn="ctr"/>
            <a:r>
              <a:rPr lang="en-US" sz="5400" b="1">
                <a:solidFill>
                  <a:schemeClr val="bg1"/>
                </a:solidFill>
              </a:rPr>
              <a:t>K-5</a:t>
            </a:r>
          </a:p>
          <a:p>
            <a:pPr algn="ctr"/>
            <a:r>
              <a:rPr lang="en-US" sz="5400" b="1">
                <a:solidFill>
                  <a:schemeClr val="bg1"/>
                </a:solidFill>
              </a:rPr>
              <a:t>Menu</a:t>
            </a:r>
          </a:p>
        </p:txBody>
      </p:sp>
    </p:spTree>
    <p:custDataLst>
      <p:tags r:id="rId1"/>
    </p:custDataLst>
    <p:extLst>
      <p:ext uri="{BB962C8B-B14F-4D97-AF65-F5344CB8AC3E}">
        <p14:creationId xmlns:p14="http://schemas.microsoft.com/office/powerpoint/2010/main" val="2836747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EE8AEA-9E69-34E2-DCE2-C3B4BEAFF901}"/>
              </a:ext>
            </a:extLst>
          </p:cNvPr>
          <p:cNvSpPr/>
          <p:nvPr/>
        </p:nvSpPr>
        <p:spPr>
          <a:xfrm rot="5400000">
            <a:off x="6131744" y="820290"/>
            <a:ext cx="7472311" cy="5196431"/>
          </a:xfrm>
          <a:prstGeom prst="rect">
            <a:avLst/>
          </a:prstGeom>
          <a:solidFill>
            <a:schemeClr val="accent4">
              <a:lumMod val="50000"/>
            </a:schemeClr>
          </a:solidFill>
          <a:ln w="76200">
            <a:solidFill>
              <a:schemeClr val="accent4">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bg1"/>
              </a:solidFill>
            </a:endParaRPr>
          </a:p>
        </p:txBody>
      </p:sp>
      <p:pic>
        <p:nvPicPr>
          <p:cNvPr id="4" name="Picture 3">
            <a:extLst>
              <a:ext uri="{FF2B5EF4-FFF2-40B4-BE49-F238E27FC236}">
                <a16:creationId xmlns:a16="http://schemas.microsoft.com/office/drawing/2014/main" id="{3AEFC7A9-CF5D-9178-1616-87FFC5D06F41}"/>
              </a:ext>
            </a:extLst>
          </p:cNvPr>
          <p:cNvPicPr>
            <a:picLocks noChangeAspect="1"/>
          </p:cNvPicPr>
          <p:nvPr/>
        </p:nvPicPr>
        <p:blipFill>
          <a:blip r:embed="rId4"/>
          <a:stretch>
            <a:fillRect/>
          </a:stretch>
        </p:blipFill>
        <p:spPr>
          <a:xfrm>
            <a:off x="6950219" y="169896"/>
            <a:ext cx="5064617" cy="6518208"/>
          </a:xfrm>
          <a:prstGeom prst="rect">
            <a:avLst/>
          </a:prstGeom>
          <a:effectLst>
            <a:outerShdw blurRad="63500" sx="102000" sy="102000" algn="ctr" rotWithShape="0">
              <a:prstClr val="black">
                <a:alpha val="40000"/>
              </a:prstClr>
            </a:outerShdw>
          </a:effectLst>
        </p:spPr>
      </p:pic>
      <p:sp>
        <p:nvSpPr>
          <p:cNvPr id="5" name="Content Placeholder 2">
            <a:extLst>
              <a:ext uri="{FF2B5EF4-FFF2-40B4-BE49-F238E27FC236}">
                <a16:creationId xmlns:a16="http://schemas.microsoft.com/office/drawing/2014/main" id="{46B49A76-CB4A-8BE0-37BA-F997CD3FA51B}"/>
              </a:ext>
            </a:extLst>
          </p:cNvPr>
          <p:cNvSpPr txBox="1">
            <a:spLocks/>
          </p:cNvSpPr>
          <p:nvPr/>
        </p:nvSpPr>
        <p:spPr>
          <a:xfrm>
            <a:off x="152968" y="1668952"/>
            <a:ext cx="6490809" cy="4520901"/>
          </a:xfrm>
          <a:prstGeom prst="rect">
            <a:avLst/>
          </a:prstGeom>
        </p:spPr>
        <p:txBody>
          <a:bodyPr vert="horz" lIns="3600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defRPr/>
            </a:pPr>
            <a:r>
              <a:rPr kumimoji="0" lang="en-US" sz="3200" i="0" u="none" strike="noStrike" kern="1200" cap="none" spc="0" normalizeH="0" baseline="0" noProof="0">
                <a:ln>
                  <a:noFill/>
                </a:ln>
                <a:solidFill>
                  <a:srgbClr val="080B10"/>
                </a:solidFill>
                <a:effectLst/>
                <a:uLnTx/>
                <a:uFillTx/>
                <a:ea typeface="+mn-ea"/>
                <a:cs typeface="+mn-cs"/>
              </a:rPr>
              <a:t>Preschool Meal Pattern MUST be followed unless preschool students are co-mingled with older students:</a:t>
            </a:r>
          </a:p>
          <a:p>
            <a:pPr marL="914400" lvl="1" indent="-457200">
              <a:buFont typeface="Arial" panose="020B0604020202020204" pitchFamily="34" charset="0"/>
              <a:buChar char="•"/>
              <a:defRPr/>
            </a:pPr>
            <a:r>
              <a:rPr kumimoji="0" lang="en-US" sz="3200" i="0" u="none" strike="noStrike" kern="1200" cap="none" spc="0" normalizeH="0" baseline="0" noProof="0">
                <a:ln>
                  <a:noFill/>
                </a:ln>
                <a:solidFill>
                  <a:srgbClr val="080B10"/>
                </a:solidFill>
                <a:effectLst/>
                <a:uLnTx/>
                <a:uFillTx/>
                <a:ea typeface="+mn-ea"/>
                <a:cs typeface="+mn-cs"/>
              </a:rPr>
              <a:t>In a same service area and time </a:t>
            </a:r>
          </a:p>
          <a:p>
            <a:pPr marL="1600200" lvl="2" indent="-457200">
              <a:defRPr/>
            </a:pPr>
            <a:r>
              <a:rPr lang="en-US" sz="3200">
                <a:solidFill>
                  <a:srgbClr val="080B10"/>
                </a:solidFill>
              </a:rPr>
              <a:t>Ex: C</a:t>
            </a:r>
            <a:r>
              <a:rPr kumimoji="0" lang="en-US" sz="3200" i="0" u="none" strike="noStrike" kern="1200" cap="none" spc="0" normalizeH="0" baseline="0" noProof="0" err="1">
                <a:ln>
                  <a:noFill/>
                </a:ln>
                <a:solidFill>
                  <a:srgbClr val="080B10"/>
                </a:solidFill>
                <a:effectLst/>
                <a:uLnTx/>
                <a:uFillTx/>
                <a:ea typeface="+mn-ea"/>
                <a:cs typeface="+mn-cs"/>
              </a:rPr>
              <a:t>lassroom</a:t>
            </a:r>
            <a:endParaRPr kumimoji="0" lang="en-US" sz="3200" i="0" u="none" strike="noStrike" kern="1200" cap="none" spc="0" normalizeH="0" baseline="0" noProof="0">
              <a:ln>
                <a:noFill/>
              </a:ln>
              <a:solidFill>
                <a:srgbClr val="080B10"/>
              </a:solidFill>
              <a:effectLst/>
              <a:uLnTx/>
              <a:uFillTx/>
              <a:ea typeface="+mn-ea"/>
              <a:cs typeface="+mn-cs"/>
            </a:endParaRPr>
          </a:p>
          <a:p>
            <a:pPr marL="457200" indent="-457200">
              <a:buFont typeface="Arial" panose="020B0604020202020204" pitchFamily="34" charset="0"/>
              <a:buChar char="•"/>
              <a:defRPr/>
            </a:pPr>
            <a:r>
              <a:rPr lang="en-US" sz="3200">
                <a:solidFill>
                  <a:srgbClr val="080B10"/>
                </a:solidFill>
              </a:rPr>
              <a:t>Offer vs. Serve is not allowed</a:t>
            </a:r>
          </a:p>
          <a:p>
            <a:pPr marL="457200" indent="-457200">
              <a:buFont typeface="Arial" panose="020B0604020202020204" pitchFamily="34" charset="0"/>
              <a:buChar char="•"/>
              <a:defRPr/>
            </a:pPr>
            <a:r>
              <a:rPr lang="en-US" sz="3200">
                <a:solidFill>
                  <a:srgbClr val="080B10"/>
                </a:solidFill>
              </a:rPr>
              <a:t>Production Records Required</a:t>
            </a:r>
            <a:endParaRPr kumimoji="0" lang="en-US" sz="3200" i="0" u="none" strike="noStrike" kern="1200" cap="none" spc="0" normalizeH="0" baseline="0" noProof="0">
              <a:ln>
                <a:noFill/>
              </a:ln>
              <a:solidFill>
                <a:srgbClr val="080B10"/>
              </a:solidFill>
              <a:effectLst/>
              <a:uLnTx/>
              <a:uFillTx/>
              <a:ea typeface="+mn-ea"/>
              <a:cs typeface="+mn-cs"/>
            </a:endParaRPr>
          </a:p>
          <a:p>
            <a:pPr marL="457200" indent="-457200">
              <a:buFont typeface="Arial" panose="020B0604020202020204" pitchFamily="34" charset="0"/>
              <a:buChar char="•"/>
              <a:defRPr/>
            </a:pPr>
            <a:endParaRPr kumimoji="0" lang="en-US" sz="3200" b="0" i="0" u="none" strike="noStrike" kern="1200" cap="none" spc="0" normalizeH="0" baseline="0" noProof="0">
              <a:ln>
                <a:noFill/>
              </a:ln>
              <a:solidFill>
                <a:srgbClr val="172C51"/>
              </a:solidFill>
              <a:effectLst/>
              <a:uLnTx/>
              <a:uFillTx/>
              <a:ea typeface="+mn-ea"/>
              <a:cs typeface="+mn-cs"/>
            </a:endParaRPr>
          </a:p>
        </p:txBody>
      </p:sp>
      <p:sp>
        <p:nvSpPr>
          <p:cNvPr id="9" name="TextBox 8">
            <a:extLst>
              <a:ext uri="{FF2B5EF4-FFF2-40B4-BE49-F238E27FC236}">
                <a16:creationId xmlns:a16="http://schemas.microsoft.com/office/drawing/2014/main" id="{05B8CA82-3AF1-F161-B948-6EB308363CA5}"/>
              </a:ext>
            </a:extLst>
          </p:cNvPr>
          <p:cNvSpPr txBox="1"/>
          <p:nvPr/>
        </p:nvSpPr>
        <p:spPr>
          <a:xfrm>
            <a:off x="41113" y="75366"/>
            <a:ext cx="6452235" cy="158812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080B10"/>
                </a:solidFill>
                <a:effectLst/>
                <a:uLnTx/>
                <a:uFillTx/>
                <a:latin typeface="Calibri Light" panose="020F0302020204030204" pitchFamily="34" charset="0"/>
                <a:cs typeface="Calibri Light" panose="020F0302020204030204" pitchFamily="34" charset="0"/>
              </a:rPr>
              <a:t>Preschool Meal Pattern</a:t>
            </a:r>
            <a:endParaRPr kumimoji="0" lang="en-US" sz="5400" b="0" i="0" u="none" strike="noStrike" kern="1200" cap="none" spc="0" normalizeH="0" baseline="0" noProof="0">
              <a:ln>
                <a:noFill/>
              </a:ln>
              <a:solidFill>
                <a:srgbClr val="080B10"/>
              </a:solidFill>
              <a:effectLst/>
              <a:uLnTx/>
              <a:uFillTx/>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CCA31A44-0DA0-445F-3B13-B071927DAC93}"/>
              </a:ext>
            </a:extLst>
          </p:cNvPr>
          <p:cNvSpPr txBox="1"/>
          <p:nvPr/>
        </p:nvSpPr>
        <p:spPr>
          <a:xfrm>
            <a:off x="41113" y="5796284"/>
            <a:ext cx="6596715" cy="400110"/>
          </a:xfrm>
          <a:prstGeom prst="rect">
            <a:avLst/>
          </a:prstGeom>
          <a:noFill/>
        </p:spPr>
        <p:txBody>
          <a:bodyPr wrap="square" rtlCol="0">
            <a:spAutoFit/>
          </a:bodyPr>
          <a:lstStyle/>
          <a:p>
            <a:pPr algn="ctr"/>
            <a:r>
              <a:rPr kumimoji="0" lang="en-US" sz="2000" b="1" i="1" strike="noStrike" kern="1200" cap="none" spc="0" normalizeH="0" baseline="0" noProof="0">
                <a:ln>
                  <a:noFill/>
                </a:ln>
                <a:solidFill>
                  <a:srgbClr val="00B0F0"/>
                </a:solidFill>
                <a:effectLst/>
                <a:uLnTx/>
                <a:uFillTx/>
                <a:ea typeface="+mn-ea"/>
                <a:cs typeface="+mn-cs"/>
              </a:rPr>
              <a:t>https://www.cn.nysed.gov/content/preschool-meal-pattern</a:t>
            </a:r>
          </a:p>
        </p:txBody>
      </p:sp>
    </p:spTree>
    <p:custDataLst>
      <p:tags r:id="rId1"/>
    </p:custDataLst>
    <p:extLst>
      <p:ext uri="{BB962C8B-B14F-4D97-AF65-F5344CB8AC3E}">
        <p14:creationId xmlns:p14="http://schemas.microsoft.com/office/powerpoint/2010/main" val="3983902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15EF0D-114B-8030-0EBD-BFC930AE2F28}"/>
              </a:ext>
            </a:extLst>
          </p:cNvPr>
          <p:cNvSpPr>
            <a:spLocks noGrp="1"/>
          </p:cNvSpPr>
          <p:nvPr>
            <p:ph idx="1"/>
          </p:nvPr>
        </p:nvSpPr>
        <p:spPr>
          <a:xfrm>
            <a:off x="189760" y="3117731"/>
            <a:ext cx="6326076" cy="3951009"/>
          </a:xfrm>
        </p:spPr>
        <p:txBody>
          <a:bodyPr>
            <a:normAutofit/>
          </a:bodyPr>
          <a:lstStyle/>
          <a:p>
            <a:pPr>
              <a:buClrTx/>
              <a:buFont typeface="Arial" panose="020B0604020202020204" pitchFamily="34" charset="0"/>
              <a:buChar char="•"/>
            </a:pPr>
            <a:r>
              <a:rPr lang="en-US" sz="2400">
                <a:solidFill>
                  <a:srgbClr val="080B10"/>
                </a:solidFill>
              </a:rPr>
              <a:t>Registration is NOW OPEN!</a:t>
            </a:r>
          </a:p>
          <a:p>
            <a:pPr lvl="1">
              <a:buClrTx/>
              <a:buFont typeface="Arial" panose="020B0604020202020204" pitchFamily="34" charset="0"/>
              <a:buChar char="•"/>
            </a:pPr>
            <a:r>
              <a:rPr lang="en-US" sz="2400">
                <a:solidFill>
                  <a:srgbClr val="080B10"/>
                </a:solidFill>
                <a:latin typeface="+mj-lt"/>
              </a:rPr>
              <a:t>F</a:t>
            </a:r>
            <a:r>
              <a:rPr lang="en-US" sz="2400" b="0" i="0">
                <a:solidFill>
                  <a:srgbClr val="080B10"/>
                </a:solidFill>
                <a:effectLst/>
                <a:latin typeface="+mj-lt"/>
              </a:rPr>
              <a:t>armers and producers, food service directors, educators, school administrators, and more</a:t>
            </a:r>
          </a:p>
          <a:p>
            <a:pPr lvl="1">
              <a:buClrTx/>
              <a:buFont typeface="Arial" panose="020B0604020202020204" pitchFamily="34" charset="0"/>
              <a:buChar char="•"/>
            </a:pPr>
            <a:r>
              <a:rPr lang="en-US" sz="2400" b="0" i="0">
                <a:solidFill>
                  <a:srgbClr val="080B10"/>
                </a:solidFill>
                <a:effectLst/>
                <a:latin typeface="+mj-lt"/>
              </a:rPr>
              <a:t>The workshops, panel discussions, presentations, and optional field trips are wide-ranging and suitable for stakeholders</a:t>
            </a:r>
            <a:r>
              <a:rPr lang="en-US" sz="2400">
                <a:solidFill>
                  <a:srgbClr val="080B10"/>
                </a:solidFill>
                <a:latin typeface="+mj-lt"/>
              </a:rPr>
              <a:t> </a:t>
            </a:r>
            <a:r>
              <a:rPr lang="en-US" sz="2400" b="0" i="0">
                <a:solidFill>
                  <a:srgbClr val="080B10"/>
                </a:solidFill>
                <a:effectLst/>
                <a:latin typeface="+mj-lt"/>
              </a:rPr>
              <a:t>of all experience levels</a:t>
            </a:r>
          </a:p>
          <a:p>
            <a:pPr lvl="1">
              <a:buClrTx/>
              <a:buFont typeface="Arial" panose="020B0604020202020204" pitchFamily="34" charset="0"/>
              <a:buChar char="•"/>
            </a:pPr>
            <a:r>
              <a:rPr lang="en-US" sz="2400">
                <a:solidFill>
                  <a:srgbClr val="080B10"/>
                </a:solidFill>
                <a:latin typeface="+mj-lt"/>
              </a:rPr>
              <a:t>NYS Trade Floor</a:t>
            </a:r>
          </a:p>
          <a:p>
            <a:pPr marL="0" indent="0">
              <a:buNone/>
            </a:pPr>
            <a:endParaRPr lang="en-US" sz="2800"/>
          </a:p>
        </p:txBody>
      </p:sp>
      <p:pic>
        <p:nvPicPr>
          <p:cNvPr id="5" name="Picture 4">
            <a:extLst>
              <a:ext uri="{FF2B5EF4-FFF2-40B4-BE49-F238E27FC236}">
                <a16:creationId xmlns:a16="http://schemas.microsoft.com/office/drawing/2014/main" id="{7585DEA6-D153-9D1E-9E41-13DFF96F030B}"/>
              </a:ext>
            </a:extLst>
          </p:cNvPr>
          <p:cNvPicPr>
            <a:picLocks noChangeAspect="1"/>
          </p:cNvPicPr>
          <p:nvPr/>
        </p:nvPicPr>
        <p:blipFill>
          <a:blip r:embed="rId4"/>
          <a:stretch>
            <a:fillRect/>
          </a:stretch>
        </p:blipFill>
        <p:spPr>
          <a:xfrm>
            <a:off x="10495106" y="16023"/>
            <a:ext cx="1696894" cy="1709371"/>
          </a:xfrm>
          <a:prstGeom prst="rect">
            <a:avLst/>
          </a:prstGeom>
        </p:spPr>
      </p:pic>
      <p:sp>
        <p:nvSpPr>
          <p:cNvPr id="7" name="Rectangle 1">
            <a:extLst>
              <a:ext uri="{FF2B5EF4-FFF2-40B4-BE49-F238E27FC236}">
                <a16:creationId xmlns:a16="http://schemas.microsoft.com/office/drawing/2014/main" id="{0C2972A1-40EB-B8E2-E57E-B64A5DFDE346}"/>
              </a:ext>
            </a:extLst>
          </p:cNvPr>
          <p:cNvSpPr>
            <a:spLocks noChangeArrowheads="1"/>
          </p:cNvSpPr>
          <p:nvPr/>
        </p:nvSpPr>
        <p:spPr bwMode="auto">
          <a:xfrm>
            <a:off x="838200" y="3433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3F5779"/>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3F5779"/>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6EB5680-1E01-6C19-2AD3-EAA511957A3E}"/>
              </a:ext>
            </a:extLst>
          </p:cNvPr>
          <p:cNvPicPr>
            <a:picLocks noChangeAspect="1"/>
          </p:cNvPicPr>
          <p:nvPr/>
        </p:nvPicPr>
        <p:blipFill>
          <a:blip r:embed="rId5"/>
          <a:stretch>
            <a:fillRect/>
          </a:stretch>
        </p:blipFill>
        <p:spPr>
          <a:xfrm>
            <a:off x="3475890" y="35788"/>
            <a:ext cx="4955933" cy="1660582"/>
          </a:xfrm>
          <a:prstGeom prst="rect">
            <a:avLst/>
          </a:prstGeom>
        </p:spPr>
      </p:pic>
      <p:pic>
        <p:nvPicPr>
          <p:cNvPr id="1027" name="Picture 3" descr="New York Farm to School Summit 2024&#10;It Takes a Village&#10;Cultivating Community in Farm to School">
            <a:extLst>
              <a:ext uri="{FF2B5EF4-FFF2-40B4-BE49-F238E27FC236}">
                <a16:creationId xmlns:a16="http://schemas.microsoft.com/office/drawing/2014/main" id="{352F9287-5090-8670-1356-93C4FEFD0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20" y="2495058"/>
            <a:ext cx="4495780" cy="43360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441933F-C2AC-40BD-F28F-504953F3C724}"/>
              </a:ext>
            </a:extLst>
          </p:cNvPr>
          <p:cNvSpPr txBox="1"/>
          <p:nvPr/>
        </p:nvSpPr>
        <p:spPr>
          <a:xfrm>
            <a:off x="949569" y="1725394"/>
            <a:ext cx="9082454"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80B10"/>
                </a:solidFill>
                <a:effectLst/>
                <a:uLnTx/>
                <a:uFillTx/>
                <a:latin typeface="Calibri" panose="020F0502020204030204"/>
                <a:ea typeface="+mn-ea"/>
                <a:cs typeface="+mn-cs"/>
              </a:rPr>
              <a:t>It Takes a Village: Cultivating Community in Farm to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80B10"/>
                </a:solidFill>
                <a:effectLst/>
                <a:uLnTx/>
                <a:uFillTx/>
                <a:latin typeface="Calibri" panose="020F0502020204030204"/>
                <a:ea typeface="+mn-ea"/>
                <a:cs typeface="+mn-cs"/>
              </a:rPr>
              <a:t>November 20-22,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80B10"/>
                </a:solidFill>
                <a:effectLst/>
                <a:uLnTx/>
                <a:uFillTx/>
                <a:latin typeface="Calibri" panose="020F0502020204030204"/>
                <a:ea typeface="+mn-ea"/>
                <a:cs typeface="+mn-cs"/>
              </a:rPr>
              <a:t>The </a:t>
            </a:r>
            <a:r>
              <a:rPr kumimoji="0" lang="en-US" sz="2400" b="0" i="0" u="none" strike="noStrike" kern="1200" cap="none" spc="0" normalizeH="0" baseline="0" noProof="0" err="1">
                <a:ln>
                  <a:noFill/>
                </a:ln>
                <a:solidFill>
                  <a:srgbClr val="080B10"/>
                </a:solidFill>
                <a:effectLst/>
                <a:uLnTx/>
                <a:uFillTx/>
                <a:latin typeface="Calibri" panose="020F0502020204030204"/>
                <a:ea typeface="+mn-ea"/>
                <a:cs typeface="+mn-cs"/>
              </a:rPr>
              <a:t>Oncenter</a:t>
            </a:r>
            <a:r>
              <a:rPr kumimoji="0" lang="en-US" sz="2400" b="0" i="0" u="none" strike="noStrike" kern="1200" cap="none" spc="0" normalizeH="0" baseline="0" noProof="0">
                <a:ln>
                  <a:noFill/>
                </a:ln>
                <a:solidFill>
                  <a:srgbClr val="080B10"/>
                </a:solidFill>
                <a:effectLst/>
                <a:uLnTx/>
                <a:uFillTx/>
                <a:latin typeface="Calibri" panose="020F0502020204030204"/>
                <a:ea typeface="+mn-ea"/>
                <a:cs typeface="+mn-cs"/>
              </a:rPr>
              <a:t> Syracuse, NY</a:t>
            </a:r>
          </a:p>
        </p:txBody>
      </p:sp>
    </p:spTree>
    <p:custDataLst>
      <p:tags r:id="rId1"/>
    </p:custDataLst>
    <p:extLst>
      <p:ext uri="{BB962C8B-B14F-4D97-AF65-F5344CB8AC3E}">
        <p14:creationId xmlns:p14="http://schemas.microsoft.com/office/powerpoint/2010/main" val="3093872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2DBF9611-11B5-1D15-614A-6C7A15B0C7C0}"/>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5300" y="1874999"/>
            <a:ext cx="5600700" cy="3738466"/>
          </a:xfrm>
          <a:noFill/>
        </p:spPr>
      </p:pic>
      <p:sp>
        <p:nvSpPr>
          <p:cNvPr id="6" name="TextBox 5">
            <a:extLst>
              <a:ext uri="{FF2B5EF4-FFF2-40B4-BE49-F238E27FC236}">
                <a16:creationId xmlns:a16="http://schemas.microsoft.com/office/drawing/2014/main" id="{0B79FF46-2357-012B-DD72-9B682543223E}"/>
              </a:ext>
            </a:extLst>
          </p:cNvPr>
          <p:cNvSpPr txBox="1"/>
          <p:nvPr/>
        </p:nvSpPr>
        <p:spPr>
          <a:xfrm>
            <a:off x="6197600" y="1690689"/>
            <a:ext cx="5384800" cy="3922776"/>
          </a:xfrm>
          <a:prstGeom prst="rect">
            <a:avLst/>
          </a:prstGeom>
        </p:spPr>
        <p:txBody>
          <a:bodyPr vert="horz" lIns="91440" tIns="45720" rIns="91440" bIns="45720" rtlCol="0">
            <a:normAutofit/>
          </a:bodyPr>
          <a:lstStyle/>
          <a:p>
            <a:pPr algn="ctr">
              <a:lnSpc>
                <a:spcPct val="90000"/>
              </a:lnSpc>
              <a:spcBef>
                <a:spcPts val="1000"/>
              </a:spcBef>
            </a:pPr>
            <a:endParaRPr lang="en-US" sz="2800"/>
          </a:p>
          <a:p>
            <a:pPr algn="ctr">
              <a:lnSpc>
                <a:spcPct val="90000"/>
              </a:lnSpc>
              <a:spcBef>
                <a:spcPts val="1000"/>
              </a:spcBef>
            </a:pPr>
            <a:r>
              <a:rPr lang="en-US" sz="2800" b="1">
                <a:solidFill>
                  <a:srgbClr val="0070C0"/>
                </a:solidFill>
              </a:rPr>
              <a:t>Child Nutrition Program Administration</a:t>
            </a:r>
          </a:p>
          <a:p>
            <a:pPr algn="ctr">
              <a:lnSpc>
                <a:spcPct val="90000"/>
              </a:lnSpc>
              <a:spcBef>
                <a:spcPts val="1000"/>
              </a:spcBef>
            </a:pPr>
            <a:endParaRPr lang="en-US" sz="2800" b="1">
              <a:solidFill>
                <a:srgbClr val="0070C0"/>
              </a:solidFill>
            </a:endParaRPr>
          </a:p>
          <a:p>
            <a:pPr algn="ctr">
              <a:lnSpc>
                <a:spcPct val="90000"/>
              </a:lnSpc>
              <a:spcBef>
                <a:spcPts val="1000"/>
              </a:spcBef>
            </a:pPr>
            <a:r>
              <a:rPr lang="en-US" sz="2800" b="1">
                <a:solidFill>
                  <a:srgbClr val="0070C0"/>
                </a:solidFill>
              </a:rPr>
              <a:t>cntraining@nysed.gov</a:t>
            </a:r>
          </a:p>
          <a:p>
            <a:pPr algn="ctr">
              <a:lnSpc>
                <a:spcPct val="90000"/>
              </a:lnSpc>
              <a:spcBef>
                <a:spcPts val="1000"/>
              </a:spcBef>
            </a:pPr>
            <a:endParaRPr lang="en-US" sz="2800" b="1">
              <a:solidFill>
                <a:srgbClr val="0070C0"/>
              </a:solidFill>
            </a:endParaRPr>
          </a:p>
          <a:p>
            <a:pPr algn="ctr">
              <a:lnSpc>
                <a:spcPct val="90000"/>
              </a:lnSpc>
              <a:spcBef>
                <a:spcPts val="1000"/>
              </a:spcBef>
            </a:pPr>
            <a:r>
              <a:rPr lang="en-US" sz="2800" b="1">
                <a:solidFill>
                  <a:srgbClr val="0070C0"/>
                </a:solidFill>
              </a:rPr>
              <a:t>(518)- 473-8781</a:t>
            </a:r>
          </a:p>
        </p:txBody>
      </p:sp>
      <p:sp>
        <p:nvSpPr>
          <p:cNvPr id="3" name="Title 2">
            <a:extLst>
              <a:ext uri="{FF2B5EF4-FFF2-40B4-BE49-F238E27FC236}">
                <a16:creationId xmlns:a16="http://schemas.microsoft.com/office/drawing/2014/main" id="{24538DEA-833B-E820-9361-4B4A47350C39}"/>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5400" b="1" kern="1200">
                <a:solidFill>
                  <a:srgbClr val="080B10"/>
                </a:solidFill>
                <a:latin typeface="Calibri Light" panose="020F0302020204030204" pitchFamily="34" charset="0"/>
                <a:cs typeface="Calibri Light" panose="020F0302020204030204" pitchFamily="34" charset="0"/>
              </a:rPr>
              <a:t>Questions?</a:t>
            </a:r>
          </a:p>
        </p:txBody>
      </p:sp>
    </p:spTree>
    <p:custDataLst>
      <p:tags r:id="rId1"/>
    </p:custDataLst>
    <p:extLst>
      <p:ext uri="{BB962C8B-B14F-4D97-AF65-F5344CB8AC3E}">
        <p14:creationId xmlns:p14="http://schemas.microsoft.com/office/powerpoint/2010/main" val="38336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B697E-3161-8EED-5B79-38295B3A967B}"/>
              </a:ext>
            </a:extLst>
          </p:cNvPr>
          <p:cNvSpPr>
            <a:spLocks noGrp="1"/>
          </p:cNvSpPr>
          <p:nvPr>
            <p:ph type="title"/>
          </p:nvPr>
        </p:nvSpPr>
        <p:spPr/>
        <p:txBody>
          <a:bodyPr>
            <a:normAutofit/>
          </a:bodyPr>
          <a:lstStyle/>
          <a:p>
            <a:r>
              <a:rPr lang="en-US" sz="5400" b="1"/>
              <a:t>Updates to Nutrition Standards</a:t>
            </a:r>
          </a:p>
        </p:txBody>
      </p:sp>
      <p:sp>
        <p:nvSpPr>
          <p:cNvPr id="3" name="Content Placeholder 2">
            <a:extLst>
              <a:ext uri="{FF2B5EF4-FFF2-40B4-BE49-F238E27FC236}">
                <a16:creationId xmlns:a16="http://schemas.microsoft.com/office/drawing/2014/main" id="{BF96FD64-35DF-BFB5-CD7D-FB722256E989}"/>
              </a:ext>
            </a:extLst>
          </p:cNvPr>
          <p:cNvSpPr>
            <a:spLocks noGrp="1"/>
          </p:cNvSpPr>
          <p:nvPr>
            <p:ph idx="1"/>
          </p:nvPr>
        </p:nvSpPr>
        <p:spPr>
          <a:xfrm>
            <a:off x="838200" y="1799248"/>
            <a:ext cx="10515600" cy="4351338"/>
          </a:xfrm>
        </p:spPr>
        <p:txBody>
          <a:bodyPr>
            <a:normAutofit fontScale="85000" lnSpcReduction="20000"/>
          </a:bodyPr>
          <a:lstStyle/>
          <a:p>
            <a:pPr marL="0" indent="0">
              <a:buNone/>
            </a:pPr>
            <a:endParaRPr lang="en-US" sz="3000" b="1" dirty="0"/>
          </a:p>
          <a:p>
            <a:pPr>
              <a:buFont typeface="Arial" panose="020B0604020202020204" pitchFamily="34" charset="0"/>
              <a:buChar char="•"/>
            </a:pPr>
            <a:r>
              <a:rPr lang="en-US" sz="3000" b="0" i="0" dirty="0">
                <a:solidFill>
                  <a:srgbClr val="0B253D"/>
                </a:solidFill>
                <a:effectLst/>
              </a:rPr>
              <a:t>Allows nuts and seeds to credit for the full Meats/Meat Alternates (M/MA) component in all Child Nutrition Programs and Meals</a:t>
            </a:r>
            <a:endParaRPr lang="en-US" sz="3000" dirty="0"/>
          </a:p>
          <a:p>
            <a:pPr lvl="1"/>
            <a:r>
              <a:rPr lang="en-US" sz="3000" b="0" i="0" dirty="0">
                <a:solidFill>
                  <a:srgbClr val="0B253D"/>
                </a:solidFill>
                <a:effectLst/>
              </a:rPr>
              <a:t>Removes the 50% limit for nuts and seeds </a:t>
            </a:r>
          </a:p>
          <a:p>
            <a:pPr lvl="1"/>
            <a:endParaRPr lang="en-US" sz="3000" dirty="0">
              <a:solidFill>
                <a:srgbClr val="0B253D"/>
              </a:solidFill>
            </a:endParaRPr>
          </a:p>
          <a:p>
            <a:r>
              <a:rPr lang="en-US" sz="3000" dirty="0"/>
              <a:t>Supporting Traditional Indigenous Foods</a:t>
            </a:r>
          </a:p>
          <a:p>
            <a:pPr lvl="2"/>
            <a:r>
              <a:rPr lang="en-US" sz="3000" dirty="0"/>
              <a:t>Allowing the substitution of vegetables for grains in Tribal Communities </a:t>
            </a:r>
          </a:p>
          <a:p>
            <a:pPr lvl="1"/>
            <a:endParaRPr lang="en-US" sz="3000" dirty="0">
              <a:solidFill>
                <a:srgbClr val="0B253D"/>
              </a:solidFill>
            </a:endParaRPr>
          </a:p>
          <a:p>
            <a:r>
              <a:rPr lang="en-US" sz="3000" dirty="0"/>
              <a:t>Geographic Preference</a:t>
            </a:r>
          </a:p>
          <a:p>
            <a:pPr lvl="1"/>
            <a:r>
              <a:rPr lang="en-US" sz="3000" dirty="0"/>
              <a:t>Allow “locally grown,” “locally raised,” or “locally caught” to be used as a procurement specification</a:t>
            </a:r>
          </a:p>
          <a:p>
            <a:pPr marL="457200" lvl="1" indent="0">
              <a:buNone/>
            </a:pPr>
            <a:endParaRPr lang="en-US" dirty="0"/>
          </a:p>
          <a:p>
            <a:pPr lvl="1"/>
            <a:endParaRPr lang="en-US" dirty="0"/>
          </a:p>
        </p:txBody>
      </p:sp>
    </p:spTree>
    <p:extLst>
      <p:ext uri="{BB962C8B-B14F-4D97-AF65-F5344CB8AC3E}">
        <p14:creationId xmlns:p14="http://schemas.microsoft.com/office/powerpoint/2010/main" val="216744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A9CDB-0F34-3ED0-0621-74B649A82226}"/>
              </a:ext>
            </a:extLst>
          </p:cNvPr>
          <p:cNvSpPr>
            <a:spLocks noGrp="1"/>
          </p:cNvSpPr>
          <p:nvPr>
            <p:ph type="title"/>
          </p:nvPr>
        </p:nvSpPr>
        <p:spPr>
          <a:xfrm>
            <a:off x="114300" y="723898"/>
            <a:ext cx="7082090" cy="1495425"/>
          </a:xfrm>
        </p:spPr>
        <p:txBody>
          <a:bodyPr>
            <a:normAutofit/>
          </a:bodyPr>
          <a:lstStyle/>
          <a:p>
            <a:r>
              <a:rPr lang="en-US" sz="5400" b="1"/>
              <a:t>Buy American Provision</a:t>
            </a:r>
          </a:p>
        </p:txBody>
      </p:sp>
      <p:sp>
        <p:nvSpPr>
          <p:cNvPr id="3" name="Content Placeholder 2">
            <a:extLst>
              <a:ext uri="{FF2B5EF4-FFF2-40B4-BE49-F238E27FC236}">
                <a16:creationId xmlns:a16="http://schemas.microsoft.com/office/drawing/2014/main" id="{A527739A-E367-E3F4-1483-AFBCDDDA655B}"/>
              </a:ext>
            </a:extLst>
          </p:cNvPr>
          <p:cNvSpPr>
            <a:spLocks noGrp="1"/>
          </p:cNvSpPr>
          <p:nvPr>
            <p:ph idx="1"/>
          </p:nvPr>
        </p:nvSpPr>
        <p:spPr>
          <a:xfrm>
            <a:off x="654290" y="2347183"/>
            <a:ext cx="6002110" cy="3729034"/>
          </a:xfrm>
        </p:spPr>
        <p:txBody>
          <a:bodyPr>
            <a:noAutofit/>
          </a:bodyPr>
          <a:lstStyle/>
          <a:p>
            <a:pPr lvl="1"/>
            <a:r>
              <a:rPr lang="en-US" sz="1800" dirty="0"/>
              <a:t>Exception documentation and reporting requirements </a:t>
            </a:r>
          </a:p>
          <a:p>
            <a:pPr lvl="1"/>
            <a:r>
              <a:rPr lang="en-US" sz="1800" dirty="0"/>
              <a:t>Procurement Procedures</a:t>
            </a:r>
          </a:p>
          <a:p>
            <a:pPr lvl="1"/>
            <a:r>
              <a:rPr lang="en-US" sz="1800" dirty="0"/>
              <a:t>Definition of “substantially” </a:t>
            </a:r>
          </a:p>
          <a:p>
            <a:pPr lvl="1"/>
            <a:r>
              <a:rPr lang="en-US" sz="1800" dirty="0"/>
              <a:t>Clarification of requirements for Harvested Farmed and Wild Caught Fish</a:t>
            </a:r>
          </a:p>
          <a:p>
            <a:pPr marL="457200" lvl="1" indent="0">
              <a:buNone/>
            </a:pPr>
            <a:endParaRPr lang="en-US" sz="1800" dirty="0"/>
          </a:p>
          <a:p>
            <a:pPr marL="0" indent="0">
              <a:buNone/>
            </a:pPr>
            <a:r>
              <a:rPr lang="en-US" sz="1800" dirty="0"/>
              <a:t>Gradually Phases in 5% CAP on Non-Domestic Food Purchases:</a:t>
            </a:r>
          </a:p>
          <a:p>
            <a:pPr lvl="1"/>
            <a:r>
              <a:rPr lang="en-US" sz="1800" dirty="0"/>
              <a:t>Beginning in SY 2025-26- non-domestic food purchases cap will be 10%</a:t>
            </a:r>
          </a:p>
          <a:p>
            <a:pPr lvl="1"/>
            <a:r>
              <a:rPr lang="en-US" sz="1800" dirty="0"/>
              <a:t>Beginning in SY 2028-29- non-domestic food purchases cap will be 8%</a:t>
            </a:r>
          </a:p>
          <a:p>
            <a:pPr lvl="1"/>
            <a:r>
              <a:rPr lang="en-US" sz="1800" dirty="0"/>
              <a:t>Beginning in SY 2031-32- non-domestic food purchases cap will be 5%</a:t>
            </a:r>
          </a:p>
        </p:txBody>
      </p:sp>
      <p:pic>
        <p:nvPicPr>
          <p:cNvPr id="5" name="Picture 4" descr="A bag of apples&#10;&#10;Description automatically generated">
            <a:extLst>
              <a:ext uri="{FF2B5EF4-FFF2-40B4-BE49-F238E27FC236}">
                <a16:creationId xmlns:a16="http://schemas.microsoft.com/office/drawing/2014/main" id="{A99D6848-ECD9-98B9-952D-5BE493B2CC40}"/>
              </a:ext>
            </a:extLst>
          </p:cNvPr>
          <p:cNvPicPr>
            <a:picLocks noChangeAspect="1"/>
          </p:cNvPicPr>
          <p:nvPr/>
        </p:nvPicPr>
        <p:blipFill>
          <a:blip r:embed="rId3">
            <a:extLst>
              <a:ext uri="{28A0092B-C50C-407E-A947-70E740481C1C}">
                <a14:useLocalDpi xmlns:a14="http://schemas.microsoft.com/office/drawing/2010/main" val="0"/>
              </a:ext>
            </a:extLst>
          </a:blip>
          <a:srcRect r="8311" b="1"/>
          <a:stretch/>
        </p:blipFill>
        <p:spPr>
          <a:xfrm rot="16200000">
            <a:off x="6266720" y="932720"/>
            <a:ext cx="6858000" cy="4992560"/>
          </a:xfrm>
          <a:prstGeom prst="rect">
            <a:avLst/>
          </a:prstGeom>
          <a:effectLst/>
        </p:spPr>
      </p:pic>
      <p:sp>
        <p:nvSpPr>
          <p:cNvPr id="7" name="Flowchart: Off-page Connector 11">
            <a:extLst>
              <a:ext uri="{FF2B5EF4-FFF2-40B4-BE49-F238E27FC236}">
                <a16:creationId xmlns:a16="http://schemas.microsoft.com/office/drawing/2014/main" id="{CE7D5900-D324-974D-CB09-F24A1E34BF3A}"/>
              </a:ext>
            </a:extLst>
          </p:cNvPr>
          <p:cNvSpPr/>
          <p:nvPr/>
        </p:nvSpPr>
        <p:spPr>
          <a:xfrm rot="5400000">
            <a:off x="10787324" y="5612127"/>
            <a:ext cx="246221" cy="217302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107776-3493-0CB8-F50D-4AA06F010D73}"/>
              </a:ext>
            </a:extLst>
          </p:cNvPr>
          <p:cNvSpPr txBox="1"/>
          <p:nvPr/>
        </p:nvSpPr>
        <p:spPr>
          <a:xfrm>
            <a:off x="9931132" y="6575529"/>
            <a:ext cx="1958604" cy="246221"/>
          </a:xfrm>
          <a:prstGeom prst="rect">
            <a:avLst/>
          </a:prstGeom>
          <a:noFill/>
        </p:spPr>
        <p:txBody>
          <a:bodyPr wrap="square" rtlCol="0">
            <a:spAutoFit/>
          </a:bodyPr>
          <a:lstStyle/>
          <a:p>
            <a:pPr algn="ctr"/>
            <a:r>
              <a:rPr lang="en-US" sz="1000"/>
              <a:t>Morristown CSD</a:t>
            </a:r>
          </a:p>
        </p:txBody>
      </p:sp>
    </p:spTree>
    <p:extLst>
      <p:ext uri="{BB962C8B-B14F-4D97-AF65-F5344CB8AC3E}">
        <p14:creationId xmlns:p14="http://schemas.microsoft.com/office/powerpoint/2010/main" val="3171530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 name="Picture 10" descr="A group of milk cartons in a container&#10;&#10;Description automatically generated">
            <a:extLst>
              <a:ext uri="{FF2B5EF4-FFF2-40B4-BE49-F238E27FC236}">
                <a16:creationId xmlns:a16="http://schemas.microsoft.com/office/drawing/2014/main" id="{34B2449B-9050-FB2F-83AE-EC54C2596E9E}"/>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b="42010"/>
          <a:stretch/>
        </p:blipFill>
        <p:spPr>
          <a:xfrm>
            <a:off x="-1" y="10"/>
            <a:ext cx="12192001" cy="6857990"/>
          </a:xfrm>
          <a:prstGeom prst="rect">
            <a:avLst/>
          </a:prstGeom>
        </p:spPr>
      </p:pic>
      <p:sp>
        <p:nvSpPr>
          <p:cNvPr id="2" name="Title 1">
            <a:extLst>
              <a:ext uri="{FF2B5EF4-FFF2-40B4-BE49-F238E27FC236}">
                <a16:creationId xmlns:a16="http://schemas.microsoft.com/office/drawing/2014/main" id="{A34ED235-A052-AC9A-A451-7D2388F50BC4}"/>
              </a:ext>
            </a:extLst>
          </p:cNvPr>
          <p:cNvSpPr>
            <a:spLocks noGrp="1"/>
          </p:cNvSpPr>
          <p:nvPr>
            <p:ph type="title"/>
          </p:nvPr>
        </p:nvSpPr>
        <p:spPr>
          <a:xfrm>
            <a:off x="152399" y="53089"/>
            <a:ext cx="5155261" cy="4072044"/>
          </a:xfrm>
        </p:spPr>
        <p:txBody>
          <a:bodyPr anchor="t">
            <a:normAutofit/>
          </a:bodyPr>
          <a:lstStyle/>
          <a:p>
            <a:r>
              <a:rPr lang="en-US" sz="5400" b="1">
                <a:solidFill>
                  <a:srgbClr val="FFFFFF"/>
                </a:solidFill>
              </a:rPr>
              <a:t>Added Sugar</a:t>
            </a:r>
          </a:p>
        </p:txBody>
      </p:sp>
      <p:graphicFrame>
        <p:nvGraphicFramePr>
          <p:cNvPr id="9" name="Content Placeholder 2">
            <a:extLst>
              <a:ext uri="{FF2B5EF4-FFF2-40B4-BE49-F238E27FC236}">
                <a16:creationId xmlns:a16="http://schemas.microsoft.com/office/drawing/2014/main" id="{D7EDEE22-C0DD-90FF-C2BF-EAC15C7B1E3D}"/>
              </a:ext>
            </a:extLst>
          </p:cNvPr>
          <p:cNvGraphicFramePr>
            <a:graphicFrameLocks noGrp="1"/>
          </p:cNvGraphicFramePr>
          <p:nvPr>
            <p:ph idx="1"/>
            <p:extLst>
              <p:ext uri="{D42A27DB-BD31-4B8C-83A1-F6EECF244321}">
                <p14:modId xmlns:p14="http://schemas.microsoft.com/office/powerpoint/2010/main" val="1490051625"/>
              </p:ext>
            </p:extLst>
          </p:nvPr>
        </p:nvGraphicFramePr>
        <p:xfrm>
          <a:off x="492369" y="1671566"/>
          <a:ext cx="10864479" cy="4905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549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653D-4FF9-2D73-877B-71DE39FBD7EE}"/>
              </a:ext>
            </a:extLst>
          </p:cNvPr>
          <p:cNvSpPr>
            <a:spLocks noGrp="1"/>
          </p:cNvSpPr>
          <p:nvPr>
            <p:ph type="title"/>
          </p:nvPr>
        </p:nvSpPr>
        <p:spPr>
          <a:xfrm>
            <a:off x="876693" y="741391"/>
            <a:ext cx="4355265" cy="1616203"/>
          </a:xfrm>
        </p:spPr>
        <p:txBody>
          <a:bodyPr vert="horz" lIns="91440" tIns="45720" rIns="91440" bIns="45720" rtlCol="0" anchor="b">
            <a:normAutofit/>
          </a:bodyPr>
          <a:lstStyle/>
          <a:p>
            <a:r>
              <a:rPr lang="en-US" sz="5400" b="1"/>
              <a:t>Grain</a:t>
            </a:r>
          </a:p>
        </p:txBody>
      </p:sp>
      <p:sp>
        <p:nvSpPr>
          <p:cNvPr id="3" name="TextBox 2">
            <a:extLst>
              <a:ext uri="{FF2B5EF4-FFF2-40B4-BE49-F238E27FC236}">
                <a16:creationId xmlns:a16="http://schemas.microsoft.com/office/drawing/2014/main" id="{68C14ED2-36A4-048C-671D-0A1877935A76}"/>
              </a:ext>
            </a:extLst>
          </p:cNvPr>
          <p:cNvSpPr txBox="1"/>
          <p:nvPr/>
        </p:nvSpPr>
        <p:spPr>
          <a:xfrm>
            <a:off x="876692" y="2533476"/>
            <a:ext cx="4355265" cy="3447832"/>
          </a:xfrm>
          <a:prstGeom prst="rect">
            <a:avLst/>
          </a:prstGeom>
        </p:spPr>
        <p:txBody>
          <a:bodyPr vert="horz" lIns="91440" tIns="45720" rIns="91440" bIns="45720" rtlCol="0" anchor="t">
            <a:normAutofit/>
          </a:bodyPr>
          <a:lstStyle/>
          <a:p>
            <a:pPr marL="457200" indent="-228600">
              <a:lnSpc>
                <a:spcPct val="90000"/>
              </a:lnSpc>
              <a:spcAft>
                <a:spcPts val="600"/>
              </a:spcAft>
              <a:buFont typeface="Arial" panose="020B0604020202020204" pitchFamily="34" charset="0"/>
              <a:buChar char="•"/>
            </a:pPr>
            <a:r>
              <a:rPr lang="en-US" sz="2800" dirty="0"/>
              <a:t>The grain requirement will maintain the current regulations</a:t>
            </a:r>
          </a:p>
          <a:p>
            <a:pPr marL="914400" lvl="1" indent="-228600">
              <a:lnSpc>
                <a:spcPct val="90000"/>
              </a:lnSpc>
              <a:spcAft>
                <a:spcPts val="600"/>
              </a:spcAft>
              <a:buFont typeface="Arial" panose="020B0604020202020204" pitchFamily="34" charset="0"/>
              <a:buChar char="•"/>
            </a:pPr>
            <a:r>
              <a:rPr lang="en-US" sz="1600" dirty="0"/>
              <a:t>80% of grains offered throughout the week must be whole grain-rich</a:t>
            </a:r>
          </a:p>
          <a:p>
            <a:pPr marL="914400" lvl="1" indent="-228600">
              <a:lnSpc>
                <a:spcPct val="90000"/>
              </a:lnSpc>
              <a:spcAft>
                <a:spcPts val="600"/>
              </a:spcAft>
              <a:buFont typeface="Arial" panose="020B0604020202020204" pitchFamily="34" charset="0"/>
              <a:buChar char="•"/>
            </a:pPr>
            <a:r>
              <a:rPr lang="en-US" sz="1600" dirty="0"/>
              <a:t>current definition has been added to regulations</a:t>
            </a:r>
          </a:p>
          <a:p>
            <a:pPr indent="-228600">
              <a:lnSpc>
                <a:spcPct val="90000"/>
              </a:lnSpc>
              <a:spcAft>
                <a:spcPts val="600"/>
              </a:spcAft>
              <a:buFont typeface="Arial" panose="020B0604020202020204" pitchFamily="34" charset="0"/>
              <a:buChar char="•"/>
            </a:pPr>
            <a:endParaRPr lang="en-US" sz="1600" b="1" dirty="0"/>
          </a:p>
          <a:p>
            <a:pPr marL="457200"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5" name="Picture 4" descr="A metal container with food in it&#10;&#10;Description automatically generated">
            <a:extLst>
              <a:ext uri="{FF2B5EF4-FFF2-40B4-BE49-F238E27FC236}">
                <a16:creationId xmlns:a16="http://schemas.microsoft.com/office/drawing/2014/main" id="{EFF38581-5EC9-80E5-E1D4-AC24C7348D29}"/>
              </a:ext>
            </a:extLst>
          </p:cNvPr>
          <p:cNvPicPr>
            <a:picLocks noChangeAspect="1"/>
          </p:cNvPicPr>
          <p:nvPr/>
        </p:nvPicPr>
        <p:blipFill>
          <a:blip r:embed="rId3">
            <a:extLst>
              <a:ext uri="{28A0092B-C50C-407E-A947-70E740481C1C}">
                <a14:useLocalDpi xmlns:a14="http://schemas.microsoft.com/office/drawing/2010/main" val="0"/>
              </a:ext>
            </a:extLst>
          </a:blip>
          <a:srcRect l="3429" r="12196"/>
          <a:stretch/>
        </p:blipFill>
        <p:spPr>
          <a:xfrm rot="5400000">
            <a:off x="5714999" y="381000"/>
            <a:ext cx="6858000" cy="6095999"/>
          </a:xfrm>
          <a:prstGeom prst="rect">
            <a:avLst/>
          </a:prstGeom>
        </p:spPr>
      </p:pic>
      <p:sp>
        <p:nvSpPr>
          <p:cNvPr id="15" name="Rectangle 1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extBox 3">
            <a:extLst>
              <a:ext uri="{FF2B5EF4-FFF2-40B4-BE49-F238E27FC236}">
                <a16:creationId xmlns:a16="http://schemas.microsoft.com/office/drawing/2014/main" id="{655DD21D-4C78-56B5-BE05-4397191D6C3D}"/>
              </a:ext>
            </a:extLst>
          </p:cNvPr>
          <p:cNvSpPr txBox="1"/>
          <p:nvPr/>
        </p:nvSpPr>
        <p:spPr>
          <a:xfrm>
            <a:off x="9931132" y="6575529"/>
            <a:ext cx="1958604" cy="246221"/>
          </a:xfrm>
          <a:prstGeom prst="rect">
            <a:avLst/>
          </a:prstGeom>
          <a:noFill/>
        </p:spPr>
        <p:txBody>
          <a:bodyPr wrap="square" rtlCol="0">
            <a:spAutoFit/>
          </a:bodyPr>
          <a:lstStyle/>
          <a:p>
            <a:pPr algn="ctr"/>
            <a:r>
              <a:rPr lang="en-US" sz="1000"/>
              <a:t>Hudson City CSD</a:t>
            </a:r>
          </a:p>
        </p:txBody>
      </p:sp>
    </p:spTree>
    <p:extLst>
      <p:ext uri="{BB962C8B-B14F-4D97-AF65-F5344CB8AC3E}">
        <p14:creationId xmlns:p14="http://schemas.microsoft.com/office/powerpoint/2010/main" val="217715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DB74-6904-D073-5DF5-DE51D02055BB}"/>
              </a:ext>
            </a:extLst>
          </p:cNvPr>
          <p:cNvSpPr>
            <a:spLocks noGrp="1"/>
          </p:cNvSpPr>
          <p:nvPr>
            <p:ph type="title"/>
          </p:nvPr>
        </p:nvSpPr>
        <p:spPr/>
        <p:txBody>
          <a:bodyPr>
            <a:normAutofit/>
          </a:bodyPr>
          <a:lstStyle/>
          <a:p>
            <a:r>
              <a:rPr lang="en-US" sz="5400" b="1"/>
              <a:t>Sodium</a:t>
            </a:r>
          </a:p>
        </p:txBody>
      </p:sp>
      <p:graphicFrame>
        <p:nvGraphicFramePr>
          <p:cNvPr id="7" name="Content Placeholder 6">
            <a:extLst>
              <a:ext uri="{FF2B5EF4-FFF2-40B4-BE49-F238E27FC236}">
                <a16:creationId xmlns:a16="http://schemas.microsoft.com/office/drawing/2014/main" id="{01BCC259-34A6-F8B0-4C84-C633595E517F}"/>
              </a:ext>
            </a:extLst>
          </p:cNvPr>
          <p:cNvGraphicFramePr>
            <a:graphicFrameLocks noGrp="1"/>
          </p:cNvGraphicFramePr>
          <p:nvPr>
            <p:ph idx="1"/>
            <p:extLst>
              <p:ext uri="{D42A27DB-BD31-4B8C-83A1-F6EECF244321}">
                <p14:modId xmlns:p14="http://schemas.microsoft.com/office/powerpoint/2010/main" val="3366077194"/>
              </p:ext>
            </p:extLst>
          </p:nvPr>
        </p:nvGraphicFramePr>
        <p:xfrm>
          <a:off x="326781" y="3169827"/>
          <a:ext cx="5394960" cy="3323034"/>
        </p:xfrm>
        <a:graphic>
          <a:graphicData uri="http://schemas.openxmlformats.org/drawingml/2006/table">
            <a:tbl>
              <a:tblPr firstRow="1" bandRow="1">
                <a:tableStyleId>{B301B821-A1FF-4177-AEE7-76D212191A09}</a:tableStyleId>
              </a:tblPr>
              <a:tblGrid>
                <a:gridCol w="1798320">
                  <a:extLst>
                    <a:ext uri="{9D8B030D-6E8A-4147-A177-3AD203B41FA5}">
                      <a16:colId xmlns:a16="http://schemas.microsoft.com/office/drawing/2014/main" val="3063332041"/>
                    </a:ext>
                  </a:extLst>
                </a:gridCol>
                <a:gridCol w="1798320">
                  <a:extLst>
                    <a:ext uri="{9D8B030D-6E8A-4147-A177-3AD203B41FA5}">
                      <a16:colId xmlns:a16="http://schemas.microsoft.com/office/drawing/2014/main" val="2342436724"/>
                    </a:ext>
                  </a:extLst>
                </a:gridCol>
                <a:gridCol w="1798320">
                  <a:extLst>
                    <a:ext uri="{9D8B030D-6E8A-4147-A177-3AD203B41FA5}">
                      <a16:colId xmlns:a16="http://schemas.microsoft.com/office/drawing/2014/main" val="362547540"/>
                    </a:ext>
                  </a:extLst>
                </a:gridCol>
              </a:tblGrid>
              <a:tr h="751879">
                <a:tc gridSpan="3">
                  <a:txBody>
                    <a:bodyPr/>
                    <a:lstStyle/>
                    <a:p>
                      <a:pPr algn="ctr"/>
                      <a:r>
                        <a:rPr lang="en-US"/>
                        <a:t>National School Lunch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3286256"/>
                  </a:ext>
                </a:extLst>
              </a:tr>
              <a:tr h="1168706">
                <a:tc>
                  <a:txBody>
                    <a:bodyPr/>
                    <a:lstStyle/>
                    <a:p>
                      <a:pPr algn="ctr"/>
                      <a:r>
                        <a:rPr lang="en-US" b="1"/>
                        <a:t>Age/Grade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Sodium Limits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a:t>New Sodium Limits</a:t>
                      </a:r>
                    </a:p>
                    <a:p>
                      <a:pPr algn="ctr"/>
                      <a:r>
                        <a:rPr lang="en-US" b="0"/>
                        <a:t> (July 1, 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078230"/>
                  </a:ext>
                </a:extLst>
              </a:tr>
              <a:tr h="467483">
                <a:tc>
                  <a:txBody>
                    <a:bodyPr/>
                    <a:lstStyle/>
                    <a:p>
                      <a:pPr algn="ctr"/>
                      <a:r>
                        <a:rPr lang="en-US" b="1"/>
                        <a:t>K-5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1,110mg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935mg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391979"/>
                  </a:ext>
                </a:extLst>
              </a:tr>
              <a:tr h="467483">
                <a:tc>
                  <a:txBody>
                    <a:bodyPr/>
                    <a:lstStyle/>
                    <a:p>
                      <a:pPr algn="ctr"/>
                      <a:r>
                        <a:rPr lang="en-US" b="1"/>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1,225mg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1,035mg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9926668"/>
                  </a:ext>
                </a:extLst>
              </a:tr>
              <a:tr h="467483">
                <a:tc>
                  <a:txBody>
                    <a:bodyPr/>
                    <a:lstStyle/>
                    <a:p>
                      <a:pPr algn="ctr"/>
                      <a:r>
                        <a:rPr lang="en-US" b="1"/>
                        <a:t>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1,280mg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1,080mg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5137698"/>
                  </a:ext>
                </a:extLst>
              </a:tr>
            </a:tbl>
          </a:graphicData>
        </a:graphic>
      </p:graphicFrame>
      <p:graphicFrame>
        <p:nvGraphicFramePr>
          <p:cNvPr id="8" name="Table 7">
            <a:extLst>
              <a:ext uri="{FF2B5EF4-FFF2-40B4-BE49-F238E27FC236}">
                <a16:creationId xmlns:a16="http://schemas.microsoft.com/office/drawing/2014/main" id="{8C176C12-6D0C-08D9-626D-DE990621AEFA}"/>
              </a:ext>
            </a:extLst>
          </p:cNvPr>
          <p:cNvGraphicFramePr>
            <a:graphicFrameLocks noGrp="1"/>
          </p:cNvGraphicFramePr>
          <p:nvPr>
            <p:extLst>
              <p:ext uri="{D42A27DB-BD31-4B8C-83A1-F6EECF244321}">
                <p14:modId xmlns:p14="http://schemas.microsoft.com/office/powerpoint/2010/main" val="681427385"/>
              </p:ext>
            </p:extLst>
          </p:nvPr>
        </p:nvGraphicFramePr>
        <p:xfrm>
          <a:off x="6095999" y="3169828"/>
          <a:ext cx="5769219" cy="3323033"/>
        </p:xfrm>
        <a:graphic>
          <a:graphicData uri="http://schemas.openxmlformats.org/drawingml/2006/table">
            <a:tbl>
              <a:tblPr firstRow="1" bandRow="1">
                <a:tableStyleId>{B301B821-A1FF-4177-AEE7-76D212191A09}</a:tableStyleId>
              </a:tblPr>
              <a:tblGrid>
                <a:gridCol w="1923073">
                  <a:extLst>
                    <a:ext uri="{9D8B030D-6E8A-4147-A177-3AD203B41FA5}">
                      <a16:colId xmlns:a16="http://schemas.microsoft.com/office/drawing/2014/main" val="3063332041"/>
                    </a:ext>
                  </a:extLst>
                </a:gridCol>
                <a:gridCol w="1923073">
                  <a:extLst>
                    <a:ext uri="{9D8B030D-6E8A-4147-A177-3AD203B41FA5}">
                      <a16:colId xmlns:a16="http://schemas.microsoft.com/office/drawing/2014/main" val="2342436724"/>
                    </a:ext>
                  </a:extLst>
                </a:gridCol>
                <a:gridCol w="1923073">
                  <a:extLst>
                    <a:ext uri="{9D8B030D-6E8A-4147-A177-3AD203B41FA5}">
                      <a16:colId xmlns:a16="http://schemas.microsoft.com/office/drawing/2014/main" val="362547540"/>
                    </a:ext>
                  </a:extLst>
                </a:gridCol>
              </a:tblGrid>
              <a:tr h="731258">
                <a:tc gridSpan="3">
                  <a:txBody>
                    <a:bodyPr/>
                    <a:lstStyle/>
                    <a:p>
                      <a:pPr algn="ctr"/>
                      <a:r>
                        <a:rPr lang="en-US" sz="1800"/>
                        <a:t>School Breakfast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9808666"/>
                  </a:ext>
                </a:extLst>
              </a:tr>
              <a:tr h="1169223">
                <a:tc>
                  <a:txBody>
                    <a:bodyPr/>
                    <a:lstStyle/>
                    <a:p>
                      <a:pPr algn="ctr"/>
                      <a:r>
                        <a:rPr lang="en-US" b="1"/>
                        <a:t>Age/Grade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Current Sodium Limits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a:t>New Sodium Limits</a:t>
                      </a:r>
                    </a:p>
                    <a:p>
                      <a:pPr algn="ctr"/>
                      <a:r>
                        <a:rPr lang="en-US" b="0"/>
                        <a:t> (July 1, 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078230"/>
                  </a:ext>
                </a:extLst>
              </a:tr>
              <a:tr h="474184">
                <a:tc>
                  <a:txBody>
                    <a:bodyPr/>
                    <a:lstStyle/>
                    <a:p>
                      <a:pPr algn="ctr"/>
                      <a:r>
                        <a:rPr lang="en-US" b="1"/>
                        <a:t>K-5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540mg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485mg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391979"/>
                  </a:ext>
                </a:extLst>
              </a:tr>
              <a:tr h="474184">
                <a:tc>
                  <a:txBody>
                    <a:bodyPr/>
                    <a:lstStyle/>
                    <a:p>
                      <a:pPr algn="ctr"/>
                      <a:r>
                        <a:rPr lang="en-US" b="1"/>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600mg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535mg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9926668"/>
                  </a:ext>
                </a:extLst>
              </a:tr>
              <a:tr h="474184">
                <a:tc>
                  <a:txBody>
                    <a:bodyPr/>
                    <a:lstStyle/>
                    <a:p>
                      <a:pPr algn="ctr"/>
                      <a:r>
                        <a:rPr lang="en-US" b="1"/>
                        <a:t>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640mg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rPr>
                        <a:t>≤ 570mg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5137698"/>
                  </a:ext>
                </a:extLst>
              </a:tr>
            </a:tbl>
          </a:graphicData>
        </a:graphic>
      </p:graphicFrame>
      <p:sp>
        <p:nvSpPr>
          <p:cNvPr id="5" name="TextBox 4">
            <a:extLst>
              <a:ext uri="{FF2B5EF4-FFF2-40B4-BE49-F238E27FC236}">
                <a16:creationId xmlns:a16="http://schemas.microsoft.com/office/drawing/2014/main" id="{87C6853F-587C-8ADE-9443-E09806FBD8BC}"/>
              </a:ext>
            </a:extLst>
          </p:cNvPr>
          <p:cNvSpPr txBox="1"/>
          <p:nvPr/>
        </p:nvSpPr>
        <p:spPr>
          <a:xfrm>
            <a:off x="838200" y="1958435"/>
            <a:ext cx="6097464" cy="923330"/>
          </a:xfrm>
          <a:prstGeom prst="rect">
            <a:avLst/>
          </a:prstGeom>
          <a:noFill/>
        </p:spPr>
        <p:txBody>
          <a:bodyPr wrap="square">
            <a:spAutoFit/>
          </a:bodyPr>
          <a:lstStyle/>
          <a:p>
            <a:r>
              <a:rPr lang="en-US" sz="1800" b="1">
                <a:solidFill>
                  <a:srgbClr val="FF0000"/>
                </a:solidFill>
              </a:rPr>
              <a:t>Beginning July 1, 2027</a:t>
            </a:r>
          </a:p>
          <a:p>
            <a:endParaRPr lang="en-US" sz="1800"/>
          </a:p>
          <a:p>
            <a:r>
              <a:rPr lang="en-US" sz="1800"/>
              <a:t> </a:t>
            </a:r>
          </a:p>
        </p:txBody>
      </p:sp>
      <p:sp>
        <p:nvSpPr>
          <p:cNvPr id="6" name="Rectangle 1">
            <a:extLst>
              <a:ext uri="{FF2B5EF4-FFF2-40B4-BE49-F238E27FC236}">
                <a16:creationId xmlns:a16="http://schemas.microsoft.com/office/drawing/2014/main" id="{2D19FA31-3A48-1854-4BCF-61FEE68B53D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422B8674-7FD0-09B4-BA76-A04C7B5360A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39534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5DA0-27BD-A6AB-C9FA-691A6C5A7D0B}"/>
              </a:ext>
            </a:extLst>
          </p:cNvPr>
          <p:cNvSpPr>
            <a:spLocks noGrp="1"/>
          </p:cNvSpPr>
          <p:nvPr>
            <p:ph type="title"/>
          </p:nvPr>
        </p:nvSpPr>
        <p:spPr/>
        <p:txBody>
          <a:bodyPr>
            <a:normAutofit/>
          </a:bodyPr>
          <a:lstStyle/>
          <a:p>
            <a:r>
              <a:rPr lang="en-US" sz="5400" b="1"/>
              <a:t>Smart Snacks</a:t>
            </a:r>
          </a:p>
        </p:txBody>
      </p:sp>
      <p:sp>
        <p:nvSpPr>
          <p:cNvPr id="3" name="Content Placeholder 2">
            <a:extLst>
              <a:ext uri="{FF2B5EF4-FFF2-40B4-BE49-F238E27FC236}">
                <a16:creationId xmlns:a16="http://schemas.microsoft.com/office/drawing/2014/main" id="{ACEFAC84-C6ED-FDF1-B90F-C8A2E6FE4CA5}"/>
              </a:ext>
            </a:extLst>
          </p:cNvPr>
          <p:cNvSpPr>
            <a:spLocks noGrp="1"/>
          </p:cNvSpPr>
          <p:nvPr>
            <p:ph idx="1"/>
          </p:nvPr>
        </p:nvSpPr>
        <p:spPr>
          <a:xfrm>
            <a:off x="838200" y="2081349"/>
            <a:ext cx="10628844" cy="4095614"/>
          </a:xfrm>
        </p:spPr>
        <p:txBody>
          <a:bodyPr/>
          <a:lstStyle/>
          <a:p>
            <a:pPr>
              <a:buFont typeface="Arial" panose="020B0604020202020204" pitchFamily="34" charset="0"/>
              <a:buChar char="•"/>
            </a:pPr>
            <a:endParaRPr lang="en-US" b="0" i="0" dirty="0">
              <a:solidFill>
                <a:srgbClr val="0B253D"/>
              </a:solidFill>
              <a:effectLst/>
            </a:endParaRPr>
          </a:p>
          <a:p>
            <a:pPr>
              <a:buFont typeface="Arial" panose="020B0604020202020204" pitchFamily="34" charset="0"/>
              <a:buChar char="•"/>
            </a:pPr>
            <a:r>
              <a:rPr lang="en-US" b="0" i="0" dirty="0">
                <a:solidFill>
                  <a:srgbClr val="0B253D"/>
                </a:solidFill>
                <a:effectLst/>
              </a:rPr>
              <a:t>Bean dip is added to the list of foods exempt from the total fat standard in the Smart Snacks in school regulations. </a:t>
            </a:r>
            <a:endParaRPr lang="en-US" dirty="0"/>
          </a:p>
          <a:p>
            <a:pPr lvl="1"/>
            <a:r>
              <a:rPr lang="en-US" sz="1600" b="0" i="0" dirty="0">
                <a:solidFill>
                  <a:srgbClr val="0B253D"/>
                </a:solidFill>
                <a:effectLst/>
              </a:rPr>
              <a:t>Exemption applies to products marketed as hummus, as well as bean dips made from any variety of beans, peas, or lentils</a:t>
            </a:r>
            <a:endParaRPr lang="en-US" sz="1600" dirty="0"/>
          </a:p>
          <a:p>
            <a:pPr lvl="1"/>
            <a:r>
              <a:rPr lang="en-US" sz="1600" b="0" i="0" dirty="0">
                <a:solidFill>
                  <a:srgbClr val="0B253D"/>
                </a:solidFill>
                <a:effectLst/>
              </a:rPr>
              <a:t>Bean dip would continue to be subject to the saturated fat standard, as well as all other Smart Snacks in School requirements</a:t>
            </a:r>
          </a:p>
          <a:p>
            <a:pPr>
              <a:buFont typeface="Arial" panose="020B0604020202020204" pitchFamily="34" charset="0"/>
              <a:buChar char="•"/>
            </a:pPr>
            <a:r>
              <a:rPr lang="en-US" b="0" i="0" dirty="0">
                <a:solidFill>
                  <a:srgbClr val="0B253D"/>
                </a:solidFill>
                <a:effectLst/>
              </a:rPr>
              <a:t>Clarifies that both whole grain-rich and enriched grain entrée offered as part of a reimbursable school meal may qualify as an “entrée item” when sold as a “smart snack”</a:t>
            </a:r>
            <a:endParaRPr lang="en-US" dirty="0"/>
          </a:p>
          <a:p>
            <a:pPr marL="0" indent="0">
              <a:buNone/>
            </a:pPr>
            <a:endParaRPr lang="en-US" dirty="0"/>
          </a:p>
        </p:txBody>
      </p:sp>
      <p:sp>
        <p:nvSpPr>
          <p:cNvPr id="4" name="Rectangle 1">
            <a:extLst>
              <a:ext uri="{FF2B5EF4-FFF2-40B4-BE49-F238E27FC236}">
                <a16:creationId xmlns:a16="http://schemas.microsoft.com/office/drawing/2014/main" id="{6DA0AD16-3A6C-0F1B-9434-F0519F2DE8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CE82E45E-10B4-A07F-C241-17970208DCA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8615522F-7E29-C31D-F2AD-2680713CCA97}"/>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0" name="Picture 2" descr="Bean Dip Recipe">
            <a:extLst>
              <a:ext uri="{FF2B5EF4-FFF2-40B4-BE49-F238E27FC236}">
                <a16:creationId xmlns:a16="http://schemas.microsoft.com/office/drawing/2014/main" id="{A392A009-2B5D-F324-B484-9986EC0C5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3275" y="304800"/>
            <a:ext cx="2312378" cy="231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39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8271</Words>
  <Application>Microsoft Office PowerPoint</Application>
  <PresentationFormat>Widescreen</PresentationFormat>
  <Paragraphs>809</Paragraphs>
  <Slides>39</Slides>
  <Notes>39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39</vt:i4>
      </vt:variant>
    </vt:vector>
  </HeadingPairs>
  <TitlesOfParts>
    <vt:vector size="53" baseType="lpstr">
      <vt:lpstr>Alegreya Sans</vt:lpstr>
      <vt:lpstr>Arial</vt:lpstr>
      <vt:lpstr>Calibri</vt:lpstr>
      <vt:lpstr>Calibri Light</vt:lpstr>
      <vt:lpstr>Cambria</vt:lpstr>
      <vt:lpstr>Franklin Gothic Medium</vt:lpstr>
      <vt:lpstr>Inter</vt:lpstr>
      <vt:lpstr>Open Sans</vt:lpstr>
      <vt:lpstr>Source Sans Pro Web</vt:lpstr>
      <vt:lpstr>Times New Roman</vt:lpstr>
      <vt:lpstr>Wingdings</vt:lpstr>
      <vt:lpstr>Office Theme</vt:lpstr>
      <vt:lpstr>1_Office Theme</vt:lpstr>
      <vt:lpstr>2_Office Theme</vt:lpstr>
      <vt:lpstr>PowerPoint Presentation</vt:lpstr>
      <vt:lpstr>PowerPoint Presentation</vt:lpstr>
      <vt:lpstr>Updates to Nutrition Standards</vt:lpstr>
      <vt:lpstr>Updates to Nutrition Standards</vt:lpstr>
      <vt:lpstr>Buy American Provision</vt:lpstr>
      <vt:lpstr>Added Sugar</vt:lpstr>
      <vt:lpstr>Grain</vt:lpstr>
      <vt:lpstr>Sodium</vt:lpstr>
      <vt:lpstr>Smart Snacks</vt:lpstr>
      <vt:lpstr>Afterschool Snack</vt:lpstr>
      <vt:lpstr>Food-Based Menu Planning</vt:lpstr>
      <vt:lpstr>PowerPoint Presentation</vt:lpstr>
      <vt:lpstr>Age/Grade Groups</vt:lpstr>
      <vt:lpstr>Overlapping Age/Grade Groups</vt:lpstr>
      <vt:lpstr>PowerPoint Presentation</vt:lpstr>
      <vt:lpstr>  </vt:lpstr>
      <vt:lpstr>PowerPoint Presentation</vt:lpstr>
      <vt:lpstr>Breakfast Optional Substitutions &amp; Updates</vt:lpstr>
      <vt:lpstr>Breakfast Requirements</vt:lpstr>
      <vt:lpstr>Fruit Component-Juice</vt:lpstr>
      <vt:lpstr>  Crediting Grain Items at Breakfast  </vt:lpstr>
      <vt:lpstr>Exhibit A</vt:lpstr>
      <vt:lpstr>Offer Versus Serve (OVS) Breakfast</vt:lpstr>
      <vt:lpstr>Breakfast Reimbursable meal?</vt:lpstr>
      <vt:lpstr>Breakfast Reimbursable meal?</vt:lpstr>
      <vt:lpstr>Breakfast Reimbursable meal?</vt:lpstr>
      <vt:lpstr>Lunch Requirements</vt:lpstr>
      <vt:lpstr>PowerPoint Presentation</vt:lpstr>
      <vt:lpstr>Offer vs. Serve  Lunch</vt:lpstr>
      <vt:lpstr>Lunch Reimbursable meal?</vt:lpstr>
      <vt:lpstr>Reimbursable meal?</vt:lpstr>
      <vt:lpstr>Reimbursable meal?</vt:lpstr>
      <vt:lpstr> Fluid Milk Component</vt:lpstr>
      <vt:lpstr> Daily Alternate Meals</vt:lpstr>
      <vt:lpstr>Compliance with Weekly Requirements</vt:lpstr>
      <vt:lpstr> </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Oliver</dc:creator>
  <cp:lastModifiedBy>Michele Beaver</cp:lastModifiedBy>
  <cp:revision>4</cp:revision>
  <cp:lastPrinted>2024-09-19T16:48:50Z</cp:lastPrinted>
  <dcterms:created xsi:type="dcterms:W3CDTF">2022-08-03T13:06:06Z</dcterms:created>
  <dcterms:modified xsi:type="dcterms:W3CDTF">2025-07-18T12:12:59Z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9A64976A-A5F8-4F00-B6E4-F90D69C20061</vt:lpwstr>
  </property>
  <property fmtid="{D5CDD505-2E9C-101B-9397-08002B2CF9AE}" pid="3" name="ArticulatePath">
    <vt:lpwstr>https://nysed-my.sharepoint.com/personal/shannon_magill_nysed_gov/Documents/Attachments/mealpattern_Refresher(1)</vt:lpwstr>
  </property>
</Properties>
</file>